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9"/>
  </p:notesMasterIdLst>
  <p:handoutMasterIdLst>
    <p:handoutMasterId r:id="rId30"/>
  </p:handoutMasterIdLst>
  <p:sldIdLst>
    <p:sldId id="267" r:id="rId2"/>
    <p:sldId id="310" r:id="rId3"/>
    <p:sldId id="308" r:id="rId4"/>
    <p:sldId id="309" r:id="rId5"/>
    <p:sldId id="307" r:id="rId6"/>
    <p:sldId id="302" r:id="rId7"/>
    <p:sldId id="303" r:id="rId8"/>
    <p:sldId id="300" r:id="rId9"/>
    <p:sldId id="260" r:id="rId10"/>
    <p:sldId id="290" r:id="rId11"/>
    <p:sldId id="291" r:id="rId12"/>
    <p:sldId id="292" r:id="rId13"/>
    <p:sldId id="294" r:id="rId14"/>
    <p:sldId id="295" r:id="rId15"/>
    <p:sldId id="315" r:id="rId16"/>
    <p:sldId id="311" r:id="rId17"/>
    <p:sldId id="299" r:id="rId18"/>
    <p:sldId id="314" r:id="rId19"/>
    <p:sldId id="313" r:id="rId20"/>
    <p:sldId id="312" r:id="rId21"/>
    <p:sldId id="296" r:id="rId22"/>
    <p:sldId id="301" r:id="rId23"/>
    <p:sldId id="297" r:id="rId24"/>
    <p:sldId id="298" r:id="rId25"/>
    <p:sldId id="305" r:id="rId26"/>
    <p:sldId id="306" r:id="rId27"/>
    <p:sldId id="316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75" autoAdjust="0"/>
  </p:normalViewPr>
  <p:slideViewPr>
    <p:cSldViewPr snapToGrid="0">
      <p:cViewPr varScale="1">
        <p:scale>
          <a:sx n="77" d="100"/>
          <a:sy n="77" d="100"/>
        </p:scale>
        <p:origin x="869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56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38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deeper </a:t>
            </a:r>
            <a:r>
              <a:rPr lang="en-AU" err="1"/>
              <a:t>explaination</a:t>
            </a:r>
            <a:r>
              <a:rPr lang="en-AU"/>
              <a:t> of the workflow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97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28.11.2020</a:t>
            </a:fld>
            <a:r>
              <a:rPr lang="de-DE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28.11.2020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28.11.2020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/>
              <a:t>Immersive Rigging and Skinning in Virtual Reality Environments </a:t>
            </a:r>
            <a:r>
              <a:rPr lang="de-DE" sz="12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28.11.2020</a:t>
            </a:fld>
            <a:endParaRPr lang="de-DE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i.org/10.1080/2165347X.2013.82336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hyperlink" Target="https://doi.org/10.1016/j.gmod.2011.05.00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NcByctd_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hoer5DpQkE" TargetMode="External"/><Relationship Id="rId4" Type="http://schemas.openxmlformats.org/officeDocument/2006/relationships/hyperlink" Target="https://www.youtube.com/watch?v=QUsJbcyeRU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Immersive Rigging and Skinning in Virtual Reality Environments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28.11.2020</a:t>
            </a:fld>
            <a:r>
              <a:rPr lang="de-DE"/>
              <a:t> | </a:t>
            </a:r>
            <a:r>
              <a:rPr lang="de-DE" altLang="zh-CN"/>
              <a:t>Zhongyuan Yu</a:t>
            </a:r>
            <a:endParaRPr lang="de-DE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supervised by David Groß</a:t>
            </a:r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/>
              <a:t>The </a:t>
            </a:r>
            <a:r>
              <a:rPr lang="de-DE" err="1"/>
              <a:t>view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initial </a:t>
            </a:r>
            <a:r>
              <a:rPr lang="de-DE" err="1"/>
              <a:t>pose</a:t>
            </a:r>
            <a:r>
              <a:rPr lang="de-DE"/>
              <a:t>, and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mesh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rendered</a:t>
            </a:r>
            <a:r>
              <a:rPr lang="de-DE"/>
              <a:t> in </a:t>
            </a:r>
            <a:r>
              <a:rPr lang="en-AU"/>
              <a:t>wireframe mode.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1084" y="1797006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A custom mesh renderer: </a:t>
            </a:r>
          </a:p>
          <a:p>
            <a:pPr lvl="1"/>
            <a:r>
              <a:rPr lang="en-AU"/>
              <a:t>It contains </a:t>
            </a:r>
            <a:r>
              <a:rPr lang="en-AU">
                <a:solidFill>
                  <a:srgbClr val="FF0000"/>
                </a:solidFill>
              </a:rPr>
              <a:t>a</a:t>
            </a:r>
            <a:r>
              <a:rPr lang="en-AU"/>
              <a:t> </a:t>
            </a:r>
            <a:r>
              <a:rPr lang="en-AU">
                <a:solidFill>
                  <a:srgbClr val="FF0000"/>
                </a:solidFill>
              </a:rPr>
              <a:t>vertex shader, a geometry shader, a fragment shader</a:t>
            </a:r>
            <a:r>
              <a:rPr lang="en-AU"/>
              <a:t>, and some </a:t>
            </a:r>
            <a:r>
              <a:rPr lang="en-AU" err="1"/>
              <a:t>c++</a:t>
            </a:r>
            <a:r>
              <a:rPr lang="en-AU"/>
              <a:t> codes to upload/ update data. E.g. </a:t>
            </a:r>
            <a:r>
              <a:rPr lang="en-AU">
                <a:solidFill>
                  <a:srgbClr val="FF0000"/>
                </a:solidFill>
              </a:rPr>
              <a:t>bone attachment matrices, model view matrix, and some Boolean variables.</a:t>
            </a:r>
            <a:r>
              <a:rPr lang="en-AU"/>
              <a:t> The mesh can thus be adjusted according to bone movement.</a:t>
            </a:r>
          </a:p>
          <a:p>
            <a:r>
              <a:rPr lang="en-AU"/>
              <a:t>Different rendering modes possible:</a:t>
            </a:r>
          </a:p>
          <a:p>
            <a:pPr lvl="1"/>
            <a:r>
              <a:rPr lang="en-AU"/>
              <a:t>One can render the given mesh in one of the following modes:  </a:t>
            </a:r>
            <a:r>
              <a:rPr lang="en-AU">
                <a:solidFill>
                  <a:srgbClr val="FF0000"/>
                </a:solidFill>
              </a:rPr>
              <a:t>transparent mode</a:t>
            </a:r>
            <a:r>
              <a:rPr lang="en-AU"/>
              <a:t>, </a:t>
            </a:r>
            <a:r>
              <a:rPr lang="en-AU">
                <a:solidFill>
                  <a:srgbClr val="FF0000"/>
                </a:solidFill>
              </a:rPr>
              <a:t>wireframe mode </a:t>
            </a:r>
            <a:r>
              <a:rPr lang="en-AU"/>
              <a:t>and </a:t>
            </a:r>
            <a:r>
              <a:rPr lang="en-AU">
                <a:solidFill>
                  <a:srgbClr val="FF0000"/>
                </a:solidFill>
              </a:rPr>
              <a:t>back face culling</a:t>
            </a:r>
            <a:r>
              <a:rPr lang="en-AU"/>
              <a:t>.</a:t>
            </a:r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084" y="880795"/>
            <a:ext cx="5113201" cy="466391"/>
          </a:xfrm>
        </p:spPr>
        <p:txBody>
          <a:bodyPr/>
          <a:lstStyle/>
          <a:p>
            <a:r>
              <a:rPr lang="de-DE"/>
              <a:t>Task 2</a:t>
            </a:r>
            <a:r>
              <a:rPr lang="en-US"/>
              <a:t>:</a:t>
            </a:r>
            <a:endParaRPr lang="de-DE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2436A-5170-41AB-A606-BD403714A6AE}"/>
              </a:ext>
            </a:extLst>
          </p:cNvPr>
          <p:cNvSpPr txBox="1"/>
          <p:nvPr/>
        </p:nvSpPr>
        <p:spPr>
          <a:xfrm>
            <a:off x="871084" y="127146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>
                <a:latin typeface="Open Sans" panose="020B0606030504020204"/>
              </a:rPr>
              <a:t>2.</a:t>
            </a:r>
            <a:r>
              <a:rPr lang="en-US" altLang="zh-CN" sz="2000" b="1">
                <a:latin typeface="Open Sans" panose="020B0606030504020204"/>
              </a:rPr>
              <a:t>1</a:t>
            </a:r>
            <a:r>
              <a:rPr lang="de-DE" altLang="zh-CN" sz="2000" b="1">
                <a:latin typeface="Open Sans" panose="020B0606030504020204"/>
              </a:rPr>
              <a:t>:</a:t>
            </a:r>
            <a:r>
              <a:rPr lang="de-DE" sz="2000" b="1">
                <a:latin typeface="Open Sans" panose="020B0606030504020204"/>
              </a:rPr>
              <a:t> Render A Given Mesh</a:t>
            </a:r>
          </a:p>
        </p:txBody>
      </p:sp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88983" y="1541295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Iteratively: </a:t>
            </a:r>
          </a:p>
          <a:p>
            <a:pPr lvl="1"/>
            <a:r>
              <a:rPr lang="en-AU"/>
              <a:t>A load of a </a:t>
            </a:r>
            <a:r>
              <a:rPr lang="en-AU">
                <a:solidFill>
                  <a:srgbClr val="FF0000"/>
                </a:solidFill>
              </a:rPr>
              <a:t>predefined skeleton </a:t>
            </a:r>
            <a:r>
              <a:rPr lang="en-AU"/>
              <a:t>from disk is supported. That means one can continually refine a skeleton in a simple way.</a:t>
            </a:r>
          </a:p>
          <a:p>
            <a:r>
              <a:rPr lang="en-AU"/>
              <a:t>Flexible: </a:t>
            </a:r>
          </a:p>
          <a:p>
            <a:pPr lvl="1"/>
            <a:r>
              <a:rPr lang="en-AU"/>
              <a:t>It is quite flexible that skeletons can be defined for a given mesh </a:t>
            </a:r>
            <a:r>
              <a:rPr lang="en-AU">
                <a:solidFill>
                  <a:srgbClr val="FF0000"/>
                </a:solidFill>
              </a:rPr>
              <a:t>in any shape.</a:t>
            </a:r>
          </a:p>
          <a:p>
            <a:r>
              <a:rPr lang="en-AU"/>
              <a:t>Currently supported operations: </a:t>
            </a:r>
          </a:p>
          <a:p>
            <a:pPr lvl="1"/>
            <a:r>
              <a:rPr lang="en-AU"/>
              <a:t>One can </a:t>
            </a:r>
            <a:r>
              <a:rPr lang="en-AU">
                <a:solidFill>
                  <a:srgbClr val="FF0000"/>
                </a:solidFill>
              </a:rPr>
              <a:t>add, delete and move </a:t>
            </a:r>
            <a:r>
              <a:rPr lang="en-AU"/>
              <a:t>the selected bone.</a:t>
            </a:r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55000" lnSpcReduction="20000"/>
          </a:bodyPr>
          <a:lstStyle/>
          <a:p>
            <a:r>
              <a:rPr lang="de-DE" sz="3200"/>
              <a:t>2.2: </a:t>
            </a:r>
            <a:r>
              <a:rPr lang="de-DE" sz="3200" err="1"/>
              <a:t>Modifications</a:t>
            </a:r>
            <a:r>
              <a:rPr lang="de-DE" sz="3200"/>
              <a:t> </a:t>
            </a:r>
            <a:r>
              <a:rPr lang="de-DE" sz="3200" err="1"/>
              <a:t>to</a:t>
            </a:r>
            <a:r>
              <a:rPr lang="de-DE" sz="3200"/>
              <a:t> An </a:t>
            </a:r>
            <a:r>
              <a:rPr lang="de-DE" sz="3200" err="1"/>
              <a:t>Existing</a:t>
            </a:r>
            <a:r>
              <a:rPr lang="de-DE" sz="3200"/>
              <a:t> Skeleton</a:t>
            </a:r>
          </a:p>
          <a:p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92" y="1619839"/>
            <a:ext cx="5208288" cy="33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/>
              <a:t>The given mesh can be adjusted according to the skeleton. Which provides an animation effect. Here we take the spiderman as an example.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1220" y="1409705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/>
              <a:t>Generate a </a:t>
            </a:r>
            <a:r>
              <a:rPr lang="de-DE" altLang="zh-CN" err="1"/>
              <a:t>skeleton</a:t>
            </a:r>
            <a:r>
              <a:rPr lang="en-AU"/>
              <a:t>: </a:t>
            </a:r>
          </a:p>
          <a:p>
            <a:pPr lvl="1"/>
            <a:r>
              <a:rPr lang="en-AU"/>
              <a:t>When rigging is finished, a skeleton is defined and </a:t>
            </a:r>
            <a:r>
              <a:rPr lang="en-AU">
                <a:solidFill>
                  <a:srgbClr val="FF0000"/>
                </a:solidFill>
              </a:rPr>
              <a:t>transformed to a special format</a:t>
            </a:r>
            <a:r>
              <a:rPr lang="en-AU"/>
              <a:t> which can be feed into </a:t>
            </a:r>
            <a:r>
              <a:rPr lang="de-DE"/>
              <a:t>Pinocchio.</a:t>
            </a:r>
          </a:p>
          <a:p>
            <a:r>
              <a:rPr lang="en-AU"/>
              <a:t>Load attachments: </a:t>
            </a:r>
          </a:p>
          <a:p>
            <a:pPr lvl="1"/>
            <a:r>
              <a:rPr lang="en-AU"/>
              <a:t>The </a:t>
            </a:r>
            <a:r>
              <a:rPr lang="en-AU">
                <a:solidFill>
                  <a:srgbClr val="FF0000"/>
                </a:solidFill>
              </a:rPr>
              <a:t>attachment data </a:t>
            </a:r>
            <a:r>
              <a:rPr lang="en-AU"/>
              <a:t>for bones is available as output file. We have to load it explicitly in the VR scene, by clicking the “apply_attachments” button.</a:t>
            </a:r>
          </a:p>
          <a:p>
            <a:r>
              <a:rPr lang="en-AU"/>
              <a:t>Alternative: </a:t>
            </a:r>
          </a:p>
          <a:p>
            <a:pPr lvl="1"/>
            <a:r>
              <a:rPr lang="en-AU"/>
              <a:t>As the skeleton is defined according to the given mesh directly, we can assume that it will fit the mesh well. Thus </a:t>
            </a:r>
            <a:r>
              <a:rPr lang="en-AU">
                <a:solidFill>
                  <a:srgbClr val="FF0000"/>
                </a:solidFill>
              </a:rPr>
              <a:t>a custom skinning tool</a:t>
            </a:r>
            <a:r>
              <a:rPr lang="en-AU"/>
              <a:t> may be a better choice. This belongs to future work.</a:t>
            </a:r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/>
              <a:t>Task 3: Skinning </a:t>
            </a:r>
            <a:r>
              <a:rPr lang="de-DE" err="1"/>
              <a:t>With</a:t>
            </a:r>
            <a:r>
              <a:rPr lang="de-DE"/>
              <a:t> Pinocchio Library</a:t>
            </a:r>
          </a:p>
          <a:p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Visualize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Method1:</a:t>
            </a:r>
          </a:p>
          <a:p>
            <a:pPr lvl="1"/>
            <a:r>
              <a:rPr lang="en-AU"/>
              <a:t>We can visualize a skinned mesh by </a:t>
            </a:r>
            <a:r>
              <a:rPr lang="en-AU">
                <a:solidFill>
                  <a:srgbClr val="FF0000"/>
                </a:solidFill>
              </a:rPr>
              <a:t>varying the position/ direction of individual bones</a:t>
            </a:r>
            <a:r>
              <a:rPr lang="en-AU"/>
              <a:t>. </a:t>
            </a:r>
          </a:p>
          <a:p>
            <a:r>
              <a:rPr lang="en-AU"/>
              <a:t>Method2: </a:t>
            </a:r>
          </a:p>
          <a:p>
            <a:pPr lvl="1"/>
            <a:r>
              <a:rPr lang="en-AU"/>
              <a:t>Individual bones can be </a:t>
            </a:r>
            <a:r>
              <a:rPr lang="en-AU">
                <a:solidFill>
                  <a:srgbClr val="FF0000"/>
                </a:solidFill>
              </a:rPr>
              <a:t>colorized</a:t>
            </a:r>
            <a:r>
              <a:rPr lang="en-AU"/>
              <a:t> , depending on the bone weights.</a:t>
            </a:r>
          </a:p>
          <a:p>
            <a:r>
              <a:rPr lang="en-AU"/>
              <a:t>The skinned mesh can be visualized in more than those two ways.</a:t>
            </a:r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/>
              <a:t>Task 4: </a:t>
            </a:r>
            <a:r>
              <a:rPr lang="en-US" err="1"/>
              <a:t>Visualiz</a:t>
            </a:r>
            <a:r>
              <a:rPr lang="de-DE" altLang="zh-CN"/>
              <a:t>e</a:t>
            </a:r>
            <a:r>
              <a:rPr lang="en-AU"/>
              <a:t> The Skinned Mesh</a:t>
            </a:r>
            <a:endParaRPr lang="de-DE"/>
          </a:p>
          <a:p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094968"/>
            <a:ext cx="4768690" cy="26395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849101"/>
            <a:ext cx="2448847" cy="2103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40ECD-2CF1-46C8-9AFA-637424D1E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378" y="3849101"/>
            <a:ext cx="2112823" cy="2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en-AU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324732" y="5048029"/>
            <a:ext cx="4204354" cy="1884469"/>
          </a:xfrm>
        </p:spPr>
        <p:txBody>
          <a:bodyPr/>
          <a:lstStyle/>
          <a:p>
            <a:r>
              <a:rPr lang="en-AU"/>
              <a:t>A acceptable result can be acquired with minimal effort. 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capture the user movements in VR</a:t>
            </a:r>
          </a:p>
          <a:p>
            <a:pPr lvl="1"/>
            <a:r>
              <a:rPr lang="en-AU"/>
              <a:t> we can </a:t>
            </a:r>
            <a:r>
              <a:rPr lang="en-AU">
                <a:solidFill>
                  <a:srgbClr val="FF0000"/>
                </a:solidFill>
              </a:rPr>
              <a:t>define target positions with the help of controller positions as well as headset position</a:t>
            </a:r>
            <a:r>
              <a:rPr lang="en-AU"/>
              <a:t>. (Or other </a:t>
            </a:r>
            <a:r>
              <a:rPr lang="de-DE" err="1"/>
              <a:t>trackables</a:t>
            </a:r>
            <a:r>
              <a:rPr lang="en-AU"/>
              <a:t>) The other parts of the skeleton of the character can be adjusted accordingly with help of IK algorithm. </a:t>
            </a:r>
          </a:p>
          <a:p>
            <a:r>
              <a:rPr lang="en-AU"/>
              <a:t>We may not get an accurate result,</a:t>
            </a:r>
          </a:p>
          <a:p>
            <a:pPr lvl="1"/>
            <a:r>
              <a:rPr lang="en-AU"/>
              <a:t>But </a:t>
            </a:r>
            <a:r>
              <a:rPr lang="en-AU">
                <a:solidFill>
                  <a:srgbClr val="FF0000"/>
                </a:solidFill>
              </a:rPr>
              <a:t>an acceptable result </a:t>
            </a:r>
            <a:r>
              <a:rPr lang="en-AU"/>
              <a:t>of the motion can be captured without special </a:t>
            </a:r>
            <a:r>
              <a:rPr lang="en-AU" err="1"/>
              <a:t>equipments</a:t>
            </a:r>
            <a:r>
              <a:rPr lang="en-AU"/>
              <a:t>. </a:t>
            </a:r>
          </a:p>
          <a:p>
            <a:pPr lvl="1"/>
            <a:r>
              <a:rPr lang="en-AU"/>
              <a:t>Which is </a:t>
            </a:r>
            <a:r>
              <a:rPr lang="en-AU">
                <a:solidFill>
                  <a:srgbClr val="FF0000"/>
                </a:solidFill>
              </a:rPr>
              <a:t>suitable for the case of </a:t>
            </a:r>
            <a:r>
              <a:rPr lang="en-AU"/>
              <a:t>VR games and some other similar applications.</a:t>
            </a:r>
          </a:p>
          <a:p>
            <a:endParaRPr lang="en-AU"/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/>
              <a:t>Task 5: </a:t>
            </a:r>
            <a:r>
              <a:rPr lang="en-AU"/>
              <a:t>Record Users Movement with IK</a:t>
            </a:r>
            <a:endParaRPr lang="de-DE"/>
          </a:p>
          <a:p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152688-7CA2-4A0A-AB48-A2B1DB406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B5985-9D24-4746-B0A5-32B285E7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1461136"/>
            <a:ext cx="5670214" cy="33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E6ED-14B6-4F2A-9F18-22C7EDD4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467E-36E4-4DFB-890F-7CD7185300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A837D4-B156-420E-BDE8-B1719739AA04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6326B-CE21-4682-8127-BED6CB8A00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B16764-B4D8-4905-991E-3EFC4A76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409701"/>
            <a:ext cx="4416494" cy="4798594"/>
          </a:xfrm>
        </p:spPr>
        <p:txBody>
          <a:bodyPr/>
          <a:lstStyle/>
          <a:p>
            <a:r>
              <a:rPr lang="en-US"/>
              <a:t>Compute target positions with the help of current user’s state.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C8BE23-B606-4021-88BC-B03D5862F65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How can we control the 3d avatar?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175EB-F255-4C2E-BC0C-88CA174F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7" y="1305829"/>
            <a:ext cx="5958787" cy="49513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60FFCE-5835-4A6B-BD8F-2E521ADB5344}"/>
              </a:ext>
            </a:extLst>
          </p:cNvPr>
          <p:cNvCxnSpPr/>
          <p:nvPr/>
        </p:nvCxnSpPr>
        <p:spPr>
          <a:xfrm flipH="1" flipV="1">
            <a:off x="7255565" y="3588026"/>
            <a:ext cx="1230105" cy="3180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EF9A2-C68C-4CF0-914F-0ABD7990B0EA}"/>
              </a:ext>
            </a:extLst>
          </p:cNvPr>
          <p:cNvCxnSpPr>
            <a:cxnSpLocks/>
          </p:cNvCxnSpPr>
          <p:nvPr/>
        </p:nvCxnSpPr>
        <p:spPr>
          <a:xfrm flipH="1" flipV="1">
            <a:off x="8378687" y="3588026"/>
            <a:ext cx="1123123" cy="1590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D82A5C6-F42D-4D14-9D97-D1032CE3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99" y="2848389"/>
            <a:ext cx="4171950" cy="16383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7713F1-448A-4E6D-B5E2-78386BEA4189}"/>
              </a:ext>
            </a:extLst>
          </p:cNvPr>
          <p:cNvSpPr/>
          <p:nvPr/>
        </p:nvSpPr>
        <p:spPr>
          <a:xfrm>
            <a:off x="4035287" y="3856383"/>
            <a:ext cx="4343400" cy="1263606"/>
          </a:xfrm>
          <a:custGeom>
            <a:avLst/>
            <a:gdLst>
              <a:gd name="connsiteX0" fmla="*/ 4343400 w 4343400"/>
              <a:gd name="connsiteY0" fmla="*/ 0 h 1263606"/>
              <a:gd name="connsiteX1" fmla="*/ 2564296 w 4343400"/>
              <a:gd name="connsiteY1" fmla="*/ 954156 h 1263606"/>
              <a:gd name="connsiteX2" fmla="*/ 675861 w 4343400"/>
              <a:gd name="connsiteY2" fmla="*/ 1212574 h 1263606"/>
              <a:gd name="connsiteX3" fmla="*/ 0 w 4343400"/>
              <a:gd name="connsiteY3" fmla="*/ 59634 h 126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3400" h="1263606">
                <a:moveTo>
                  <a:pt x="4343400" y="0"/>
                </a:moveTo>
                <a:cubicBezTo>
                  <a:pt x="3759476" y="376030"/>
                  <a:pt x="3175552" y="752060"/>
                  <a:pt x="2564296" y="954156"/>
                </a:cubicBezTo>
                <a:cubicBezTo>
                  <a:pt x="1953039" y="1156252"/>
                  <a:pt x="1103244" y="1361661"/>
                  <a:pt x="675861" y="1212574"/>
                </a:cubicBezTo>
                <a:cubicBezTo>
                  <a:pt x="248478" y="1063487"/>
                  <a:pt x="112643" y="258417"/>
                  <a:pt x="0" y="5963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F731011-6A1E-4FC7-AB95-CC69AD232FDC}"/>
              </a:ext>
            </a:extLst>
          </p:cNvPr>
          <p:cNvSpPr/>
          <p:nvPr/>
        </p:nvSpPr>
        <p:spPr>
          <a:xfrm>
            <a:off x="2734002" y="2685895"/>
            <a:ext cx="4521563" cy="892192"/>
          </a:xfrm>
          <a:custGeom>
            <a:avLst/>
            <a:gdLst>
              <a:gd name="connsiteX0" fmla="*/ 4521563 w 4521563"/>
              <a:gd name="connsiteY0" fmla="*/ 892192 h 892192"/>
              <a:gd name="connsiteX1" fmla="*/ 3845702 w 4521563"/>
              <a:gd name="connsiteY1" fmla="*/ 504566 h 892192"/>
              <a:gd name="connsiteX2" fmla="*/ 2712641 w 4521563"/>
              <a:gd name="connsiteY2" fmla="*/ 97062 h 892192"/>
              <a:gd name="connsiteX3" fmla="*/ 416702 w 4521563"/>
              <a:gd name="connsiteY3" fmla="*/ 7609 h 892192"/>
              <a:gd name="connsiteX4" fmla="*/ 9198 w 4521563"/>
              <a:gd name="connsiteY4" fmla="*/ 236209 h 89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1563" h="892192">
                <a:moveTo>
                  <a:pt x="4521563" y="892192"/>
                </a:moveTo>
                <a:cubicBezTo>
                  <a:pt x="4334376" y="764640"/>
                  <a:pt x="4147189" y="637088"/>
                  <a:pt x="3845702" y="504566"/>
                </a:cubicBezTo>
                <a:cubicBezTo>
                  <a:pt x="3544215" y="372044"/>
                  <a:pt x="3284141" y="179888"/>
                  <a:pt x="2712641" y="97062"/>
                </a:cubicBezTo>
                <a:cubicBezTo>
                  <a:pt x="2141141" y="14236"/>
                  <a:pt x="867276" y="-15582"/>
                  <a:pt x="416702" y="7609"/>
                </a:cubicBezTo>
                <a:cubicBezTo>
                  <a:pt x="-33872" y="30800"/>
                  <a:pt x="-12337" y="133504"/>
                  <a:pt x="9198" y="236209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0F623DD-21E1-40E4-AA29-886C36428D9A}"/>
              </a:ext>
            </a:extLst>
          </p:cNvPr>
          <p:cNvSpPr/>
          <p:nvPr/>
        </p:nvSpPr>
        <p:spPr>
          <a:xfrm rot="20117781">
            <a:off x="6914437" y="2499150"/>
            <a:ext cx="2928500" cy="3245721"/>
          </a:xfrm>
          <a:prstGeom prst="parallelogram">
            <a:avLst>
              <a:gd name="adj" fmla="val 57582"/>
            </a:avLst>
          </a:prstGeom>
          <a:solidFill>
            <a:srgbClr val="5B9BD5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78DB-6A58-48C1-BE03-3631F231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3247A-8583-44B0-870D-19D9E20178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0DE0C-9386-48EF-A9E8-C50661454E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511" y="6464162"/>
            <a:ext cx="5861049" cy="1889878"/>
          </a:xfrm>
        </p:spPr>
        <p:txBody>
          <a:bodyPr/>
          <a:lstStyle/>
          <a:p>
            <a:r>
              <a:rPr lang="de-DE" err="1"/>
              <a:t>doi</a:t>
            </a:r>
            <a:r>
              <a:rPr lang="de-DE"/>
              <a:t>: </a:t>
            </a:r>
            <a:r>
              <a:rPr lang="de-DE" b="0" i="0" u="none" strike="noStrike">
                <a:solidFill>
                  <a:srgbClr val="546973"/>
                </a:solidFill>
                <a:effectLst/>
                <a:latin typeface="Roboto" panose="02000000000000000000" pitchFamily="2" charset="0"/>
                <a:hlinkClick r:id="rId2"/>
              </a:rPr>
              <a:t>10.1080/2165347X.2013.823362</a:t>
            </a:r>
            <a:endParaRPr lang="de-DE" b="0" i="0">
              <a:solidFill>
                <a:srgbClr val="2E414F"/>
              </a:solidFill>
              <a:effectLst/>
              <a:latin typeface="Roboto" panose="02000000000000000000" pitchFamily="2" charset="0"/>
            </a:endParaRPr>
          </a:p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F5CEC-DCD3-4DB6-B263-F1E5CEE2062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89CD1BD-2077-42AB-9DEC-BA9668C2DB25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2D465-1788-443B-87B0-19DF11415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5D901E-8AB6-479B-A665-39FC2093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1437937"/>
            <a:ext cx="5169694" cy="2520605"/>
          </a:xfrm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0000"/>
                </a:solidFill>
              </a:rPr>
              <a:t>Input</a:t>
            </a:r>
            <a:r>
              <a:rPr lang="de-DE"/>
              <a:t>: </a:t>
            </a:r>
            <a:r>
              <a:rPr lang="de-DE" err="1"/>
              <a:t>target</a:t>
            </a:r>
            <a:r>
              <a:rPr lang="de-DE"/>
              <a:t> </a:t>
            </a:r>
            <a:r>
              <a:rPr lang="de-DE" err="1"/>
              <a:t>position</a:t>
            </a:r>
            <a:r>
              <a:rPr lang="de-DE"/>
              <a:t> </a:t>
            </a:r>
          </a:p>
          <a:p>
            <a:r>
              <a:rPr lang="de-DE">
                <a:solidFill>
                  <a:srgbClr val="FF0000"/>
                </a:solidFill>
              </a:rPr>
              <a:t>Output</a:t>
            </a:r>
            <a:r>
              <a:rPr lang="de-DE"/>
              <a:t>: </a:t>
            </a:r>
            <a:r>
              <a:rPr lang="de-DE" err="1"/>
              <a:t>list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dofs</a:t>
            </a:r>
            <a:r>
              <a:rPr lang="de-DE"/>
              <a:t> </a:t>
            </a:r>
            <a:r>
              <a:rPr lang="de-DE" err="1"/>
              <a:t>along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kinematics</a:t>
            </a:r>
            <a:r>
              <a:rPr lang="de-DE"/>
              <a:t> </a:t>
            </a:r>
            <a:r>
              <a:rPr lang="de-DE" err="1"/>
              <a:t>chain</a:t>
            </a:r>
            <a:r>
              <a:rPr lang="de-DE"/>
              <a:t>.</a:t>
            </a:r>
          </a:p>
          <a:p>
            <a:r>
              <a:rPr lang="de-DE"/>
              <a:t>The </a:t>
            </a:r>
            <a:r>
              <a:rPr lang="de-DE" err="1"/>
              <a:t>algorithm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currently</a:t>
            </a:r>
            <a:r>
              <a:rPr lang="de-DE"/>
              <a:t> </a:t>
            </a:r>
            <a:r>
              <a:rPr lang="de-DE" err="1"/>
              <a:t>imported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my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modification</a:t>
            </a:r>
            <a:r>
              <a:rPr lang="de-DE"/>
              <a:t>. I </a:t>
            </a:r>
            <a:r>
              <a:rPr lang="de-DE" err="1"/>
              <a:t>directly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compute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pose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chains</a:t>
            </a:r>
            <a:r>
              <a:rPr lang="de-DE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B127AE-8A12-4D1C-B1A0-6DABEFAD0D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IK </a:t>
            </a:r>
            <a:r>
              <a:rPr lang="de-DE" err="1"/>
              <a:t>work</a:t>
            </a:r>
            <a:r>
              <a:rPr lang="de-DE"/>
              <a:t>? (CCD)</a:t>
            </a:r>
          </a:p>
        </p:txBody>
      </p:sp>
      <p:pic>
        <p:nvPicPr>
          <p:cNvPr id="2050" name="Picture 2" descr="Figure 11. Step-by-step example of a three-link chain from (a) to (e) recursively moving the end-effector position closer to its desired target.">
            <a:extLst>
              <a:ext uri="{FF2B5EF4-FFF2-40B4-BE49-F238E27FC236}">
                <a16:creationId xmlns:a16="http://schemas.microsoft.com/office/drawing/2014/main" id="{2BE86ACB-ECBB-40DA-BDC7-05A61810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76" y="873509"/>
            <a:ext cx="4150718" cy="54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CC763-D6BE-4EA9-BCBE-D6D0080A4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06" y="3917812"/>
            <a:ext cx="5267325" cy="2057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83346E-2CC1-49EA-8E15-F479488B96A3}"/>
              </a:ext>
            </a:extLst>
          </p:cNvPr>
          <p:cNvSpPr txBox="1"/>
          <p:nvPr/>
        </p:nvSpPr>
        <p:spPr>
          <a:xfrm>
            <a:off x="1183024" y="603048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err="1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de-DE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b="1" err="1">
                <a:solidFill>
                  <a:schemeClr val="accent1">
                    <a:lumMod val="75000"/>
                  </a:schemeClr>
                </a:solidFill>
              </a:rPr>
              <a:t>slides</a:t>
            </a:r>
            <a:r>
              <a:rPr lang="de-DE" b="1">
                <a:solidFill>
                  <a:schemeClr val="accent1">
                    <a:lumMod val="75000"/>
                  </a:schemeClr>
                </a:solidFill>
              </a:rPr>
              <a:t> CG2_SS19_10_IK, Prof. Gumhold</a:t>
            </a:r>
          </a:p>
        </p:txBody>
      </p:sp>
    </p:spTree>
    <p:extLst>
      <p:ext uri="{BB962C8B-B14F-4D97-AF65-F5344CB8AC3E}">
        <p14:creationId xmlns:p14="http://schemas.microsoft.com/office/powerpoint/2010/main" val="383904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en-AU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/>
          </a:bodyPr>
          <a:lstStyle/>
          <a:p>
            <a:r>
              <a:rPr lang="en-AU"/>
              <a:t>CCD </a:t>
            </a:r>
            <a:r>
              <a:rPr lang="en-AU">
                <a:solidFill>
                  <a:srgbClr val="FF0000"/>
                </a:solidFill>
              </a:rPr>
              <a:t>can not handle multiple end effectors</a:t>
            </a:r>
            <a:r>
              <a:rPr lang="en-AU"/>
              <a:t> when there are </a:t>
            </a:r>
            <a:r>
              <a:rPr lang="en-AU">
                <a:solidFill>
                  <a:srgbClr val="FF0000"/>
                </a:solidFill>
              </a:rPr>
              <a:t>conflicts</a:t>
            </a:r>
            <a:r>
              <a:rPr lang="en-AU"/>
              <a:t> along kinematic chains. </a:t>
            </a:r>
          </a:p>
          <a:p>
            <a:pPr lvl="1"/>
            <a:r>
              <a:rPr lang="en-AU"/>
              <a:t>I chose thorax to be the base bone when controlling with two controllers and </a:t>
            </a:r>
            <a:r>
              <a:rPr lang="en-AU" err="1"/>
              <a:t>hmd</a:t>
            </a:r>
            <a:r>
              <a:rPr lang="en-AU"/>
              <a:t>. Thus, no conflicts.</a:t>
            </a:r>
          </a:p>
          <a:p>
            <a:r>
              <a:rPr lang="en-AU"/>
              <a:t>If we want to record</a:t>
            </a:r>
            <a:r>
              <a:rPr lang="en-AU">
                <a:solidFill>
                  <a:srgbClr val="FF0000"/>
                </a:solidFill>
              </a:rPr>
              <a:t> full body movements</a:t>
            </a:r>
            <a:r>
              <a:rPr lang="en-AU"/>
              <a:t>, FABRIK algorithm can be used.</a:t>
            </a:r>
          </a:p>
          <a:p>
            <a:pPr marL="0" indent="0">
              <a:buNone/>
            </a:pPr>
            <a:endParaRPr lang="en-AU"/>
          </a:p>
          <a:p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1" y="1251542"/>
            <a:ext cx="5557428" cy="45553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B409CC-8853-45A1-A750-C5A1BC55E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en-AU"/>
              <a:t>Support IK algorithm with multiple targets?</a:t>
            </a:r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B75389-01AA-456C-BCE1-AE58A3E2DAA1}"/>
              </a:ext>
            </a:extLst>
          </p:cNvPr>
          <p:cNvSpPr/>
          <p:nvPr/>
        </p:nvSpPr>
        <p:spPr>
          <a:xfrm>
            <a:off x="7801337" y="1666754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5F987A-495B-47F4-A0A2-61EB7B39B49C}"/>
              </a:ext>
            </a:extLst>
          </p:cNvPr>
          <p:cNvSpPr/>
          <p:nvPr/>
        </p:nvSpPr>
        <p:spPr>
          <a:xfrm>
            <a:off x="7351854" y="3762907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2F471A-C59A-487B-8A0C-CD65B0C8DA3F}"/>
              </a:ext>
            </a:extLst>
          </p:cNvPr>
          <p:cNvSpPr/>
          <p:nvPr/>
        </p:nvSpPr>
        <p:spPr>
          <a:xfrm>
            <a:off x="6856072" y="4077353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F74584-6ED9-4C97-9001-28626161C05C}"/>
              </a:ext>
            </a:extLst>
          </p:cNvPr>
          <p:cNvSpPr txBox="1"/>
          <p:nvPr/>
        </p:nvSpPr>
        <p:spPr>
          <a:xfrm>
            <a:off x="5970311" y="126807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Multiple target positions</a:t>
            </a:r>
            <a:endParaRPr lang="de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307214-9CE3-48FB-9FFB-56D8566ECDA5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6960244" y="1637403"/>
            <a:ext cx="133944" cy="24399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1494A-9EB3-4604-AE4D-6A8FAB27404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264695" y="1637403"/>
            <a:ext cx="191331" cy="2125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C1DEF8-F92A-48EB-B253-70FFA1978EC2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7456026" y="1666754"/>
            <a:ext cx="345311" cy="98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4F6F-F919-4E7E-BF58-367A8CA2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B8B5A-FA58-46D0-B12F-6D07FCC644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656390-C801-4E26-AE0A-2CE5981D85D8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C2076-39E2-4AB6-A826-6E206B1797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18</a:t>
            </a:fld>
            <a:r>
              <a:rPr lang="de-DE"/>
              <a:t> –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925F59-28E0-4A50-B2CC-7E63DBA1C8E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60" y="1370057"/>
            <a:ext cx="2987262" cy="411788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5CC4C-8264-47DB-8636-5164262CD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42" y="1168400"/>
            <a:ext cx="2727124" cy="41646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4C4D634-5038-44EE-8A00-C7A3F6EF52DA}"/>
              </a:ext>
            </a:extLst>
          </p:cNvPr>
          <p:cNvSpPr/>
          <p:nvPr/>
        </p:nvSpPr>
        <p:spPr>
          <a:xfrm>
            <a:off x="4543872" y="597690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4343B1-2903-4A3F-B1A3-2B05F2A56C16}"/>
              </a:ext>
            </a:extLst>
          </p:cNvPr>
          <p:cNvSpPr/>
          <p:nvPr/>
        </p:nvSpPr>
        <p:spPr>
          <a:xfrm>
            <a:off x="4529529" y="5637419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890CE-18B7-42D1-981A-FCEE21662146}"/>
              </a:ext>
            </a:extLst>
          </p:cNvPr>
          <p:cNvSpPr txBox="1"/>
          <p:nvPr/>
        </p:nvSpPr>
        <p:spPr>
          <a:xfrm>
            <a:off x="4787673" y="5571843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Target position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4B65B-1311-4FCA-8DC9-0A13461204A8}"/>
              </a:ext>
            </a:extLst>
          </p:cNvPr>
          <p:cNvSpPr txBox="1"/>
          <p:nvPr/>
        </p:nvSpPr>
        <p:spPr>
          <a:xfrm>
            <a:off x="4805025" y="5884664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Base bone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CE8563-459D-4D2C-A69F-9E690FFB76B0}"/>
              </a:ext>
            </a:extLst>
          </p:cNvPr>
          <p:cNvSpPr/>
          <p:nvPr/>
        </p:nvSpPr>
        <p:spPr>
          <a:xfrm>
            <a:off x="1838960" y="174899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C349F4-0BEF-4566-87F9-7EC4BAB3D0F1}"/>
              </a:ext>
            </a:extLst>
          </p:cNvPr>
          <p:cNvSpPr/>
          <p:nvPr/>
        </p:nvSpPr>
        <p:spPr>
          <a:xfrm>
            <a:off x="4383974" y="3174378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1F4809-C8CF-4EBC-A3FC-F1EE123608EE}"/>
              </a:ext>
            </a:extLst>
          </p:cNvPr>
          <p:cNvSpPr/>
          <p:nvPr/>
        </p:nvSpPr>
        <p:spPr>
          <a:xfrm>
            <a:off x="2979232" y="228882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1F41D5-6A96-4E48-9040-718DB3940D8F}"/>
              </a:ext>
            </a:extLst>
          </p:cNvPr>
          <p:cNvSpPr/>
          <p:nvPr/>
        </p:nvSpPr>
        <p:spPr>
          <a:xfrm>
            <a:off x="9212768" y="241582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358EEA-654A-4CF5-ACA8-2F587B6D3908}"/>
              </a:ext>
            </a:extLst>
          </p:cNvPr>
          <p:cNvSpPr/>
          <p:nvPr/>
        </p:nvSpPr>
        <p:spPr>
          <a:xfrm>
            <a:off x="8338815" y="1494371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C7D432-6B71-4318-B8A6-8AF65B2BB1E4}"/>
              </a:ext>
            </a:extLst>
          </p:cNvPr>
          <p:cNvSpPr/>
          <p:nvPr/>
        </p:nvSpPr>
        <p:spPr>
          <a:xfrm>
            <a:off x="10584889" y="2161198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FA3D51D9-68F5-4953-A1D0-201520A3D021}"/>
              </a:ext>
            </a:extLst>
          </p:cNvPr>
          <p:cNvSpPr txBox="1">
            <a:spLocks/>
          </p:cNvSpPr>
          <p:nvPr/>
        </p:nvSpPr>
        <p:spPr>
          <a:xfrm>
            <a:off x="982799" y="943314"/>
            <a:ext cx="7142480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no</a:t>
            </a:r>
            <a:r>
              <a:rPr lang="en-AU"/>
              <a:t>“conflicts”, the two chains are independent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5CC9A6-9048-415A-834B-E9ACBFC3331A}"/>
              </a:ext>
            </a:extLst>
          </p:cNvPr>
          <p:cNvSpPr/>
          <p:nvPr/>
        </p:nvSpPr>
        <p:spPr>
          <a:xfrm>
            <a:off x="2062480" y="1920240"/>
            <a:ext cx="1066800" cy="497840"/>
          </a:xfrm>
          <a:custGeom>
            <a:avLst/>
            <a:gdLst>
              <a:gd name="connsiteX0" fmla="*/ 1066800 w 1066800"/>
              <a:gd name="connsiteY0" fmla="*/ 497840 h 497840"/>
              <a:gd name="connsiteX1" fmla="*/ 853440 w 1066800"/>
              <a:gd name="connsiteY1" fmla="*/ 467360 h 497840"/>
              <a:gd name="connsiteX2" fmla="*/ 548640 w 1066800"/>
              <a:gd name="connsiteY2" fmla="*/ 436880 h 497840"/>
              <a:gd name="connsiteX3" fmla="*/ 264160 w 1066800"/>
              <a:gd name="connsiteY3" fmla="*/ 213360 h 497840"/>
              <a:gd name="connsiteX4" fmla="*/ 111760 w 1066800"/>
              <a:gd name="connsiteY4" fmla="*/ 81280 h 497840"/>
              <a:gd name="connsiteX5" fmla="*/ 0 w 1066800"/>
              <a:gd name="connsiteY5" fmla="*/ 0 h 49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497840">
                <a:moveTo>
                  <a:pt x="1066800" y="497840"/>
                </a:moveTo>
                <a:cubicBezTo>
                  <a:pt x="1003300" y="487680"/>
                  <a:pt x="939800" y="477520"/>
                  <a:pt x="853440" y="467360"/>
                </a:cubicBezTo>
                <a:cubicBezTo>
                  <a:pt x="767080" y="457200"/>
                  <a:pt x="646853" y="479213"/>
                  <a:pt x="548640" y="436880"/>
                </a:cubicBezTo>
                <a:cubicBezTo>
                  <a:pt x="450427" y="394547"/>
                  <a:pt x="336973" y="272627"/>
                  <a:pt x="264160" y="213360"/>
                </a:cubicBezTo>
                <a:cubicBezTo>
                  <a:pt x="191347" y="154093"/>
                  <a:pt x="155787" y="116840"/>
                  <a:pt x="111760" y="81280"/>
                </a:cubicBezTo>
                <a:cubicBezTo>
                  <a:pt x="67733" y="45720"/>
                  <a:pt x="33866" y="22860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3ABE39-23A2-42DE-83DD-4A0DD6D7C031}"/>
              </a:ext>
            </a:extLst>
          </p:cNvPr>
          <p:cNvSpPr/>
          <p:nvPr/>
        </p:nvSpPr>
        <p:spPr>
          <a:xfrm>
            <a:off x="3129280" y="2418080"/>
            <a:ext cx="1361440" cy="873760"/>
          </a:xfrm>
          <a:custGeom>
            <a:avLst/>
            <a:gdLst>
              <a:gd name="connsiteX0" fmla="*/ 0 w 1361440"/>
              <a:gd name="connsiteY0" fmla="*/ 0 h 873760"/>
              <a:gd name="connsiteX1" fmla="*/ 457200 w 1361440"/>
              <a:gd name="connsiteY1" fmla="*/ 172720 h 873760"/>
              <a:gd name="connsiteX2" fmla="*/ 975360 w 1361440"/>
              <a:gd name="connsiteY2" fmla="*/ 243840 h 873760"/>
              <a:gd name="connsiteX3" fmla="*/ 1209040 w 1361440"/>
              <a:gd name="connsiteY3" fmla="*/ 558800 h 873760"/>
              <a:gd name="connsiteX4" fmla="*/ 1361440 w 1361440"/>
              <a:gd name="connsiteY4" fmla="*/ 873760 h 87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440" h="873760">
                <a:moveTo>
                  <a:pt x="0" y="0"/>
                </a:moveTo>
                <a:cubicBezTo>
                  <a:pt x="147320" y="66040"/>
                  <a:pt x="294640" y="132080"/>
                  <a:pt x="457200" y="172720"/>
                </a:cubicBezTo>
                <a:cubicBezTo>
                  <a:pt x="619760" y="213360"/>
                  <a:pt x="850053" y="179493"/>
                  <a:pt x="975360" y="243840"/>
                </a:cubicBezTo>
                <a:cubicBezTo>
                  <a:pt x="1100667" y="308187"/>
                  <a:pt x="1144693" y="453813"/>
                  <a:pt x="1209040" y="558800"/>
                </a:cubicBezTo>
                <a:cubicBezTo>
                  <a:pt x="1273387" y="663787"/>
                  <a:pt x="1317413" y="768773"/>
                  <a:pt x="1361440" y="87376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6682C11-452D-40CB-B71F-6B3BCCACD8FD}"/>
              </a:ext>
            </a:extLst>
          </p:cNvPr>
          <p:cNvSpPr/>
          <p:nvPr/>
        </p:nvSpPr>
        <p:spPr>
          <a:xfrm>
            <a:off x="8554720" y="1627251"/>
            <a:ext cx="863600" cy="902589"/>
          </a:xfrm>
          <a:custGeom>
            <a:avLst/>
            <a:gdLst>
              <a:gd name="connsiteX0" fmla="*/ 863600 w 863600"/>
              <a:gd name="connsiteY0" fmla="*/ 902589 h 902589"/>
              <a:gd name="connsiteX1" fmla="*/ 599440 w 863600"/>
              <a:gd name="connsiteY1" fmla="*/ 790829 h 902589"/>
              <a:gd name="connsiteX2" fmla="*/ 406400 w 863600"/>
              <a:gd name="connsiteY2" fmla="*/ 384429 h 902589"/>
              <a:gd name="connsiteX3" fmla="*/ 152400 w 863600"/>
              <a:gd name="connsiteY3" fmla="*/ 49149 h 902589"/>
              <a:gd name="connsiteX4" fmla="*/ 0 w 863600"/>
              <a:gd name="connsiteY4" fmla="*/ 8509 h 90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902589">
                <a:moveTo>
                  <a:pt x="863600" y="902589"/>
                </a:moveTo>
                <a:cubicBezTo>
                  <a:pt x="769620" y="889889"/>
                  <a:pt x="675640" y="877189"/>
                  <a:pt x="599440" y="790829"/>
                </a:cubicBezTo>
                <a:cubicBezTo>
                  <a:pt x="523240" y="704469"/>
                  <a:pt x="480907" y="508042"/>
                  <a:pt x="406400" y="384429"/>
                </a:cubicBezTo>
                <a:cubicBezTo>
                  <a:pt x="331893" y="260816"/>
                  <a:pt x="220133" y="111802"/>
                  <a:pt x="152400" y="49149"/>
                </a:cubicBezTo>
                <a:cubicBezTo>
                  <a:pt x="84667" y="-13504"/>
                  <a:pt x="42333" y="-2498"/>
                  <a:pt x="0" y="850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DCCE15E-8AB1-40F6-84EE-7F97B217CBA5}"/>
              </a:ext>
            </a:extLst>
          </p:cNvPr>
          <p:cNvSpPr/>
          <p:nvPr/>
        </p:nvSpPr>
        <p:spPr>
          <a:xfrm>
            <a:off x="9387840" y="2326640"/>
            <a:ext cx="1300480" cy="390022"/>
          </a:xfrm>
          <a:custGeom>
            <a:avLst/>
            <a:gdLst>
              <a:gd name="connsiteX0" fmla="*/ 0 w 1300480"/>
              <a:gd name="connsiteY0" fmla="*/ 182880 h 390022"/>
              <a:gd name="connsiteX1" fmla="*/ 375920 w 1300480"/>
              <a:gd name="connsiteY1" fmla="*/ 243840 h 390022"/>
              <a:gd name="connsiteX2" fmla="*/ 812800 w 1300480"/>
              <a:gd name="connsiteY2" fmla="*/ 386080 h 390022"/>
              <a:gd name="connsiteX3" fmla="*/ 1168400 w 1300480"/>
              <a:gd name="connsiteY3" fmla="*/ 71120 h 390022"/>
              <a:gd name="connsiteX4" fmla="*/ 1300480 w 1300480"/>
              <a:gd name="connsiteY4" fmla="*/ 0 h 3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0480" h="390022">
                <a:moveTo>
                  <a:pt x="0" y="182880"/>
                </a:moveTo>
                <a:cubicBezTo>
                  <a:pt x="120226" y="196426"/>
                  <a:pt x="240453" y="209973"/>
                  <a:pt x="375920" y="243840"/>
                </a:cubicBezTo>
                <a:cubicBezTo>
                  <a:pt x="511387" y="277707"/>
                  <a:pt x="680720" y="414867"/>
                  <a:pt x="812800" y="386080"/>
                </a:cubicBezTo>
                <a:cubicBezTo>
                  <a:pt x="944880" y="357293"/>
                  <a:pt x="1087120" y="135467"/>
                  <a:pt x="1168400" y="71120"/>
                </a:cubicBezTo>
                <a:cubicBezTo>
                  <a:pt x="1249680" y="6773"/>
                  <a:pt x="1275080" y="3386"/>
                  <a:pt x="1300480" y="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1CA4-3CDB-4E75-A4C6-56639594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0761D-759C-4689-88BD-47FA85B7BA1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E993D90-1FFE-4E39-BAA2-567FD7D3879E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FEF4-B6D4-4331-A57D-CAF077E9CB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19</a:t>
            </a:fld>
            <a:r>
              <a:rPr lang="de-DE"/>
              <a:t> –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3A27D0-319E-4790-A66A-5D417A30729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Those two chains have </a:t>
            </a:r>
            <a:r>
              <a:rPr lang="en-AU"/>
              <a:t>“conflicts”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39E05-A713-421F-800B-3D628688C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7" y="1455425"/>
            <a:ext cx="3481845" cy="3873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E1F90E-174C-42E1-8E14-B646D3706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5" y="1521418"/>
            <a:ext cx="3481844" cy="38151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6B2F4A2-5C91-4CD2-81F3-DE0A0C6E7C70}"/>
              </a:ext>
            </a:extLst>
          </p:cNvPr>
          <p:cNvSpPr/>
          <p:nvPr/>
        </p:nvSpPr>
        <p:spPr>
          <a:xfrm>
            <a:off x="1166607" y="239776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FD94E-BB80-4F7D-8987-D9B1979430D0}"/>
              </a:ext>
            </a:extLst>
          </p:cNvPr>
          <p:cNvSpPr/>
          <p:nvPr/>
        </p:nvSpPr>
        <p:spPr>
          <a:xfrm>
            <a:off x="4675952" y="223012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35AB72-5500-401B-80B5-DCA8F9DC341F}"/>
              </a:ext>
            </a:extLst>
          </p:cNvPr>
          <p:cNvSpPr/>
          <p:nvPr/>
        </p:nvSpPr>
        <p:spPr>
          <a:xfrm>
            <a:off x="7164569" y="229108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A7A37D-CF3C-43E8-B0A6-9DD1E89A88A3}"/>
              </a:ext>
            </a:extLst>
          </p:cNvPr>
          <p:cNvSpPr/>
          <p:nvPr/>
        </p:nvSpPr>
        <p:spPr>
          <a:xfrm>
            <a:off x="10431260" y="218440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6F3D7-BA5E-4F7F-B4F8-276B1A58BD43}"/>
              </a:ext>
            </a:extLst>
          </p:cNvPr>
          <p:cNvSpPr txBox="1"/>
          <p:nvPr/>
        </p:nvSpPr>
        <p:spPr>
          <a:xfrm>
            <a:off x="2580640" y="52636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step1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EC9A9B-BBE8-4141-A70B-2862270E90FB}"/>
              </a:ext>
            </a:extLst>
          </p:cNvPr>
          <p:cNvSpPr txBox="1"/>
          <p:nvPr/>
        </p:nvSpPr>
        <p:spPr>
          <a:xfrm>
            <a:off x="8188960" y="521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step2</a:t>
            </a: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6DAFE4-7BC8-4DF2-976F-69029DF4B683}"/>
              </a:ext>
            </a:extLst>
          </p:cNvPr>
          <p:cNvSpPr/>
          <p:nvPr/>
        </p:nvSpPr>
        <p:spPr>
          <a:xfrm>
            <a:off x="2999576" y="2853429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086B99-2B78-4DD6-A28E-570C3CAAEA48}"/>
              </a:ext>
            </a:extLst>
          </p:cNvPr>
          <p:cNvSpPr/>
          <p:nvPr/>
        </p:nvSpPr>
        <p:spPr>
          <a:xfrm>
            <a:off x="8544560" y="3080904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214C13-56F2-45DF-B337-5AE4C10DEE75}"/>
              </a:ext>
            </a:extLst>
          </p:cNvPr>
          <p:cNvSpPr/>
          <p:nvPr/>
        </p:nvSpPr>
        <p:spPr>
          <a:xfrm>
            <a:off x="4543872" y="597690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B3C145-60AC-4158-B737-FF85CD10C4F9}"/>
              </a:ext>
            </a:extLst>
          </p:cNvPr>
          <p:cNvSpPr/>
          <p:nvPr/>
        </p:nvSpPr>
        <p:spPr>
          <a:xfrm>
            <a:off x="4540866" y="564027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EB6ED9-0B82-44FF-B9C1-4FF2BEB5F1E1}"/>
              </a:ext>
            </a:extLst>
          </p:cNvPr>
          <p:cNvSpPr txBox="1"/>
          <p:nvPr/>
        </p:nvSpPr>
        <p:spPr>
          <a:xfrm>
            <a:off x="4787673" y="5571843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Target position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1C7B5-114F-432E-9238-55B7D4E4B15B}"/>
              </a:ext>
            </a:extLst>
          </p:cNvPr>
          <p:cNvSpPr txBox="1"/>
          <p:nvPr/>
        </p:nvSpPr>
        <p:spPr>
          <a:xfrm>
            <a:off x="4805025" y="5884664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Base bone</a:t>
            </a:r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94DEAA9-530A-4927-9A34-EA0C62A08BBB}"/>
              </a:ext>
            </a:extLst>
          </p:cNvPr>
          <p:cNvSpPr/>
          <p:nvPr/>
        </p:nvSpPr>
        <p:spPr>
          <a:xfrm>
            <a:off x="1371600" y="2258862"/>
            <a:ext cx="1778000" cy="768818"/>
          </a:xfrm>
          <a:custGeom>
            <a:avLst/>
            <a:gdLst>
              <a:gd name="connsiteX0" fmla="*/ 1778000 w 1778000"/>
              <a:gd name="connsiteY0" fmla="*/ 768818 h 768818"/>
              <a:gd name="connsiteX1" fmla="*/ 1656080 w 1778000"/>
              <a:gd name="connsiteY1" fmla="*/ 331938 h 768818"/>
              <a:gd name="connsiteX2" fmla="*/ 1422400 w 1778000"/>
              <a:gd name="connsiteY2" fmla="*/ 6818 h 768818"/>
              <a:gd name="connsiteX3" fmla="*/ 1178560 w 1778000"/>
              <a:gd name="connsiteY3" fmla="*/ 118578 h 768818"/>
              <a:gd name="connsiteX4" fmla="*/ 558800 w 1778000"/>
              <a:gd name="connsiteY4" fmla="*/ 210018 h 768818"/>
              <a:gd name="connsiteX5" fmla="*/ 0 w 1778000"/>
              <a:gd name="connsiteY5" fmla="*/ 281138 h 76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0" h="768818">
                <a:moveTo>
                  <a:pt x="1778000" y="768818"/>
                </a:moveTo>
                <a:cubicBezTo>
                  <a:pt x="1746673" y="613878"/>
                  <a:pt x="1715347" y="458938"/>
                  <a:pt x="1656080" y="331938"/>
                </a:cubicBezTo>
                <a:cubicBezTo>
                  <a:pt x="1596813" y="204938"/>
                  <a:pt x="1501987" y="42378"/>
                  <a:pt x="1422400" y="6818"/>
                </a:cubicBezTo>
                <a:cubicBezTo>
                  <a:pt x="1342813" y="-28742"/>
                  <a:pt x="1322493" y="84711"/>
                  <a:pt x="1178560" y="118578"/>
                </a:cubicBezTo>
                <a:cubicBezTo>
                  <a:pt x="1034627" y="152445"/>
                  <a:pt x="755227" y="182925"/>
                  <a:pt x="558800" y="210018"/>
                </a:cubicBezTo>
                <a:cubicBezTo>
                  <a:pt x="362373" y="237111"/>
                  <a:pt x="181186" y="259124"/>
                  <a:pt x="0" y="28113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8095AE-E5DF-478D-AB21-C56BE1AE0090}"/>
              </a:ext>
            </a:extLst>
          </p:cNvPr>
          <p:cNvSpPr/>
          <p:nvPr/>
        </p:nvSpPr>
        <p:spPr>
          <a:xfrm>
            <a:off x="2723463" y="2170246"/>
            <a:ext cx="540273" cy="85078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3F223E-ED29-450A-B2D6-0C45CA0975D4}"/>
              </a:ext>
            </a:extLst>
          </p:cNvPr>
          <p:cNvSpPr/>
          <p:nvPr/>
        </p:nvSpPr>
        <p:spPr>
          <a:xfrm>
            <a:off x="8375377" y="2412913"/>
            <a:ext cx="540273" cy="85078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F0DC17-89CC-46F0-9330-F61B652A6CF4}"/>
              </a:ext>
            </a:extLst>
          </p:cNvPr>
          <p:cNvSpPr/>
          <p:nvPr/>
        </p:nvSpPr>
        <p:spPr>
          <a:xfrm>
            <a:off x="2722808" y="501057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C20CE7F-B8B2-4716-A098-C29555680460}"/>
              </a:ext>
            </a:extLst>
          </p:cNvPr>
          <p:cNvSpPr/>
          <p:nvPr/>
        </p:nvSpPr>
        <p:spPr>
          <a:xfrm>
            <a:off x="3261457" y="50209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83FA3F-C7E6-49E8-AC4B-4D1B3A553C8C}"/>
              </a:ext>
            </a:extLst>
          </p:cNvPr>
          <p:cNvSpPr/>
          <p:nvPr/>
        </p:nvSpPr>
        <p:spPr>
          <a:xfrm>
            <a:off x="8280401" y="49275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DFEC09-C79D-45C8-BD76-4D6CCA91DA24}"/>
              </a:ext>
            </a:extLst>
          </p:cNvPr>
          <p:cNvSpPr/>
          <p:nvPr/>
        </p:nvSpPr>
        <p:spPr>
          <a:xfrm>
            <a:off x="8745307" y="49275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 descr="Sad face with no fill">
            <a:extLst>
              <a:ext uri="{FF2B5EF4-FFF2-40B4-BE49-F238E27FC236}">
                <a16:creationId xmlns:a16="http://schemas.microsoft.com/office/drawing/2014/main" id="{35F04365-F0EE-4B3C-95E9-F78BD5F35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2762" y="721984"/>
            <a:ext cx="1522643" cy="152264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728A17E-178F-4328-BE87-3ABC8DB8362B}"/>
              </a:ext>
            </a:extLst>
          </p:cNvPr>
          <p:cNvSpPr/>
          <p:nvPr/>
        </p:nvSpPr>
        <p:spPr>
          <a:xfrm>
            <a:off x="8642974" y="2305878"/>
            <a:ext cx="1912383" cy="914400"/>
          </a:xfrm>
          <a:custGeom>
            <a:avLst/>
            <a:gdLst>
              <a:gd name="connsiteX0" fmla="*/ 33887 w 1912383"/>
              <a:gd name="connsiteY0" fmla="*/ 914400 h 914400"/>
              <a:gd name="connsiteX1" fmla="*/ 4069 w 1912383"/>
              <a:gd name="connsiteY1" fmla="*/ 487018 h 914400"/>
              <a:gd name="connsiteX2" fmla="*/ 113400 w 1912383"/>
              <a:gd name="connsiteY2" fmla="*/ 159026 h 914400"/>
              <a:gd name="connsiteX3" fmla="*/ 510965 w 1912383"/>
              <a:gd name="connsiteY3" fmla="*/ 218661 h 914400"/>
              <a:gd name="connsiteX4" fmla="*/ 1117252 w 1912383"/>
              <a:gd name="connsiteY4" fmla="*/ 327992 h 914400"/>
              <a:gd name="connsiteX5" fmla="*/ 1703661 w 1912383"/>
              <a:gd name="connsiteY5" fmla="*/ 89452 h 914400"/>
              <a:gd name="connsiteX6" fmla="*/ 1912383 w 1912383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2383" h="914400">
                <a:moveTo>
                  <a:pt x="33887" y="914400"/>
                </a:moveTo>
                <a:cubicBezTo>
                  <a:pt x="12352" y="763657"/>
                  <a:pt x="-9183" y="612914"/>
                  <a:pt x="4069" y="487018"/>
                </a:cubicBezTo>
                <a:cubicBezTo>
                  <a:pt x="17321" y="361122"/>
                  <a:pt x="28917" y="203752"/>
                  <a:pt x="113400" y="159026"/>
                </a:cubicBezTo>
                <a:cubicBezTo>
                  <a:pt x="197883" y="114300"/>
                  <a:pt x="343656" y="190500"/>
                  <a:pt x="510965" y="218661"/>
                </a:cubicBezTo>
                <a:cubicBezTo>
                  <a:pt x="678274" y="246822"/>
                  <a:pt x="918469" y="349527"/>
                  <a:pt x="1117252" y="327992"/>
                </a:cubicBezTo>
                <a:cubicBezTo>
                  <a:pt x="1316035" y="306457"/>
                  <a:pt x="1571139" y="144117"/>
                  <a:pt x="1703661" y="89452"/>
                </a:cubicBezTo>
                <a:cubicBezTo>
                  <a:pt x="1836183" y="34787"/>
                  <a:pt x="1874283" y="17393"/>
                  <a:pt x="1912383" y="0"/>
                </a:cubicBezTo>
              </a:path>
            </a:pathLst>
          </a:cu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32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05912-FE3F-4969-B936-09140BD1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background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A1012-9749-4789-8312-406FE42DF1A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C6D8B2-067C-449A-B0B1-3D1F113922EB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63FF-38B5-4A20-AA18-6635C52B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</a:p>
        </p:txBody>
      </p:sp>
      <p:pic>
        <p:nvPicPr>
          <p:cNvPr id="1026" name="Picture 2" descr="Disney Animation Meets Real Life In Series Of Cool Images - Nerdist">
            <a:extLst>
              <a:ext uri="{FF2B5EF4-FFF2-40B4-BE49-F238E27FC236}">
                <a16:creationId xmlns:a16="http://schemas.microsoft.com/office/drawing/2014/main" id="{DB0B12A4-CC02-4D15-A1A7-979E0242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38" y="1063835"/>
            <a:ext cx="5057071" cy="31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B6F3C-27A1-46CD-9EA7-94CC1D61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64" y="1063835"/>
            <a:ext cx="4328272" cy="3160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97ABA-F0F4-409C-8A94-F43DE0F8FCC8}"/>
              </a:ext>
            </a:extLst>
          </p:cNvPr>
          <p:cNvSpPr txBox="1"/>
          <p:nvPr/>
        </p:nvSpPr>
        <p:spPr>
          <a:xfrm>
            <a:off x="1244338" y="4366089"/>
            <a:ext cx="104242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This project is about creating animat</a:t>
            </a:r>
            <a:r>
              <a:rPr lang="en-US" altLang="zh-CN" sz="2400">
                <a:solidFill>
                  <a:srgbClr val="202122"/>
                </a:solidFill>
                <a:latin typeface="Open Sans" panose="020B0606030504020204"/>
              </a:rPr>
              <a:t>i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on with </a:t>
            </a:r>
            <a:r>
              <a:rPr lang="en-US" altLang="zh-CN" sz="2400">
                <a:solidFill>
                  <a:srgbClr val="202122"/>
                </a:solidFill>
                <a:latin typeface="Open Sans" panose="020B0606030504020204"/>
              </a:rPr>
              <a:t>the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 help of VR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Animation is one of the main goals of CG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It is prevalent in films, video games, </a:t>
            </a: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television series and so on.</a:t>
            </a:r>
            <a:endParaRPr lang="en-US" sz="2400" b="1" i="0">
              <a:solidFill>
                <a:srgbClr val="202122"/>
              </a:solidFill>
              <a:effectLst/>
              <a:latin typeface="Open Sans" panose="020B0606030504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>
                <a:solidFill>
                  <a:srgbClr val="202122"/>
                </a:solidFill>
                <a:effectLst/>
                <a:latin typeface="Open Sans" panose="020B0606030504020204"/>
              </a:rPr>
              <a:t>Character animation brings Characters to life.</a:t>
            </a:r>
            <a:endParaRPr lang="en-US" sz="240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87805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90CF-CD23-4C00-BD72-5B4EC75D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D0D97-B399-4E24-8DA9-CE66F7B0A78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5CEFAE-6D42-4F7D-A2D2-DE2DAEBD0F59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001DA-A198-4F07-B4A4-161A35D4E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20</a:t>
            </a:fld>
            <a:r>
              <a:rPr lang="de-DE"/>
              <a:t> –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EF9FE2-D3B0-4F8B-81C7-F20F012B61A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en-AU"/>
              <a:t>FABRIK algorithm 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8C446A-CDC2-4CFD-AE03-4ECD5CB0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91" y="-20223"/>
            <a:ext cx="3718560" cy="6849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7EB71-1FF7-4E0F-AAE9-F9C1B24B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44" y="1421512"/>
            <a:ext cx="6393815" cy="25835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26F44C-DCB1-4264-A5A7-EAD759518E36}"/>
              </a:ext>
            </a:extLst>
          </p:cNvPr>
          <p:cNvSpPr/>
          <p:nvPr/>
        </p:nvSpPr>
        <p:spPr>
          <a:xfrm>
            <a:off x="982799" y="2918204"/>
            <a:ext cx="1526721" cy="2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1016A-007A-48F0-B07E-994C72EFE478}"/>
              </a:ext>
            </a:extLst>
          </p:cNvPr>
          <p:cNvSpPr/>
          <p:nvPr/>
        </p:nvSpPr>
        <p:spPr>
          <a:xfrm>
            <a:off x="2067560" y="2677922"/>
            <a:ext cx="5064760" cy="2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67B9D-3FCC-455B-A216-BBF6BC3B8C12}"/>
              </a:ext>
            </a:extLst>
          </p:cNvPr>
          <p:cNvSpPr/>
          <p:nvPr/>
        </p:nvSpPr>
        <p:spPr>
          <a:xfrm>
            <a:off x="2225040" y="1971040"/>
            <a:ext cx="3220720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510588-403E-4BE3-879E-B43577499E48}"/>
              </a:ext>
            </a:extLst>
          </p:cNvPr>
          <p:cNvSpPr txBox="1"/>
          <p:nvPr/>
        </p:nvSpPr>
        <p:spPr>
          <a:xfrm>
            <a:off x="6776720" y="65483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>
                <a:solidFill>
                  <a:srgbClr val="0C7DBB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https://doi.org/10.1016/j.gmod.2011.05.003</a:t>
            </a:r>
            <a:br>
              <a:rPr lang="en-US"/>
            </a:br>
            <a:endParaRPr lang="en-US"/>
          </a:p>
        </p:txBody>
      </p:sp>
      <p:pic>
        <p:nvPicPr>
          <p:cNvPr id="18" name="Picture 2" descr="Figure 11. Step-by-step example of a three-link chain from (a) to (e) recursively moving the end-effector position closer to its desired target.">
            <a:extLst>
              <a:ext uri="{FF2B5EF4-FFF2-40B4-BE49-F238E27FC236}">
                <a16:creationId xmlns:a16="http://schemas.microsoft.com/office/drawing/2014/main" id="{8168B455-B82D-4A65-BA4B-7F5F6E99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92" y="938273"/>
            <a:ext cx="4472894" cy="589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68095A-3AA0-4208-8E1D-8BAF0C752998}"/>
              </a:ext>
            </a:extLst>
          </p:cNvPr>
          <p:cNvSpPr txBox="1"/>
          <p:nvPr/>
        </p:nvSpPr>
        <p:spPr>
          <a:xfrm>
            <a:off x="779215" y="5436488"/>
            <a:ext cx="245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CCD is angle based while </a:t>
            </a:r>
            <a:r>
              <a:rPr lang="en-AU"/>
              <a:t>FABRIK is distance based algorithm!</a:t>
            </a:r>
            <a:r>
              <a:rPr lang="en-US" altLang="zh-CN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Recording, saving animations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21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342587" cy="4799013"/>
          </a:xfrm>
        </p:spPr>
        <p:txBody>
          <a:bodyPr>
            <a:normAutofit/>
          </a:bodyPr>
          <a:lstStyle/>
          <a:p>
            <a:r>
              <a:rPr lang="de-DE"/>
              <a:t>On GUI:</a:t>
            </a:r>
          </a:p>
          <a:p>
            <a:pPr lvl="1"/>
            <a:r>
              <a:rPr lang="de-DE" err="1"/>
              <a:t>Animations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loaded</a:t>
            </a:r>
            <a:r>
              <a:rPr lang="de-DE"/>
              <a:t> and </a:t>
            </a:r>
            <a:r>
              <a:rPr lang="de-DE" err="1"/>
              <a:t>played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the help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GUI </a:t>
            </a:r>
            <a:r>
              <a:rPr lang="de-DE" err="1">
                <a:solidFill>
                  <a:srgbClr val="FF0000"/>
                </a:solidFill>
              </a:rPr>
              <a:t>buttons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scene</a:t>
            </a:r>
            <a:r>
              <a:rPr lang="de-DE"/>
              <a:t>.</a:t>
            </a:r>
            <a:endParaRPr lang="en-AU"/>
          </a:p>
          <a:p>
            <a:r>
              <a:rPr lang="de-DE"/>
              <a:t>Implementation Detail:</a:t>
            </a:r>
          </a:p>
          <a:p>
            <a:pPr lvl="1"/>
            <a:r>
              <a:rPr lang="de-DE"/>
              <a:t>Animation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recorded</a:t>
            </a:r>
            <a:r>
              <a:rPr lang="de-DE"/>
              <a:t> frame </a:t>
            </a:r>
            <a:r>
              <a:rPr lang="de-DE" err="1"/>
              <a:t>by</a:t>
            </a:r>
            <a:r>
              <a:rPr lang="de-DE"/>
              <a:t> frame. </a:t>
            </a:r>
            <a:r>
              <a:rPr lang="de-DE" err="1">
                <a:solidFill>
                  <a:srgbClr val="FF0000"/>
                </a:solidFill>
              </a:rPr>
              <a:t>Each</a:t>
            </a:r>
            <a:r>
              <a:rPr lang="de-DE">
                <a:solidFill>
                  <a:srgbClr val="FF0000"/>
                </a:solidFill>
              </a:rPr>
              <a:t> frame </a:t>
            </a:r>
            <a:r>
              <a:rPr lang="de-DE" err="1">
                <a:solidFill>
                  <a:srgbClr val="FF0000"/>
                </a:solidFill>
              </a:rPr>
              <a:t>contains</a:t>
            </a:r>
            <a:r>
              <a:rPr lang="de-DE">
                <a:solidFill>
                  <a:srgbClr val="FF0000"/>
                </a:solidFill>
              </a:rPr>
              <a:t> a </a:t>
            </a:r>
            <a:r>
              <a:rPr lang="de-DE" err="1">
                <a:solidFill>
                  <a:srgbClr val="FF0000"/>
                </a:solidFill>
              </a:rPr>
              <a:t>list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of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bone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dofs</a:t>
            </a:r>
            <a:r>
              <a:rPr lang="de-DE">
                <a:solidFill>
                  <a:srgbClr val="FF0000"/>
                </a:solidFill>
              </a:rPr>
              <a:t>. </a:t>
            </a:r>
          </a:p>
          <a:p>
            <a:r>
              <a:rPr lang="en-AU"/>
              <a:t>Feature: </a:t>
            </a:r>
          </a:p>
          <a:p>
            <a:pPr lvl="1"/>
            <a:r>
              <a:rPr lang="de-DE" err="1">
                <a:solidFill>
                  <a:srgbClr val="FF0000"/>
                </a:solidFill>
              </a:rPr>
              <a:t>Adjestable</a:t>
            </a:r>
            <a:r>
              <a:rPr lang="de-DE">
                <a:solidFill>
                  <a:srgbClr val="FF0000"/>
                </a:solidFill>
              </a:rPr>
              <a:t> framerate</a:t>
            </a:r>
            <a:r>
              <a:rPr lang="de-DE"/>
              <a:t>.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60Hz </a:t>
            </a:r>
            <a:r>
              <a:rPr lang="de-DE" err="1"/>
              <a:t>now</a:t>
            </a:r>
            <a:r>
              <a:rPr lang="de-DE"/>
              <a:t>. The Output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file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.</a:t>
            </a:r>
            <a:r>
              <a:rPr lang="de-DE" err="1"/>
              <a:t>anim</a:t>
            </a:r>
            <a:r>
              <a:rPr lang="de-DE"/>
              <a:t> </a:t>
            </a:r>
            <a:r>
              <a:rPr lang="de-DE" err="1"/>
              <a:t>extension</a:t>
            </a:r>
            <a:r>
              <a:rPr lang="de-DE"/>
              <a:t>.</a:t>
            </a:r>
          </a:p>
          <a:p>
            <a:endParaRPr lang="en-AU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/>
              <a:t>6) </a:t>
            </a:r>
            <a:r>
              <a:rPr lang="en-AU"/>
              <a:t>Recording, </a:t>
            </a:r>
            <a:r>
              <a:rPr lang="de-DE" altLang="zh-CN"/>
              <a:t>S</a:t>
            </a:r>
            <a:r>
              <a:rPr lang="en-AU" err="1"/>
              <a:t>aving</a:t>
            </a:r>
            <a:r>
              <a:rPr lang="en-AU"/>
              <a:t> Animations</a:t>
            </a:r>
            <a:endParaRPr lang="de-DE"/>
          </a:p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B470-73FC-4414-BD31-5EE5F738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6" y="2025540"/>
            <a:ext cx="5866614" cy="28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3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6E62-505F-469C-A145-164EED698C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F0EE-4121-47C1-BBB9-548D41D7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22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3285635"/>
            <a:ext cx="5113200" cy="4798594"/>
          </a:xfrm>
        </p:spPr>
        <p:txBody>
          <a:bodyPr/>
          <a:lstStyle/>
          <a:p>
            <a:r>
              <a:rPr lang="de-DE"/>
              <a:t>Implementation Detail:</a:t>
            </a:r>
          </a:p>
          <a:p>
            <a:pPr lvl="1"/>
            <a:r>
              <a:rPr lang="de-DE"/>
              <a:t>Animation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recorded</a:t>
            </a:r>
            <a:r>
              <a:rPr lang="de-DE"/>
              <a:t> frame </a:t>
            </a:r>
            <a:r>
              <a:rPr lang="de-DE" err="1"/>
              <a:t>by</a:t>
            </a:r>
            <a:r>
              <a:rPr lang="de-DE"/>
              <a:t> frame. </a:t>
            </a:r>
            <a:r>
              <a:rPr lang="de-DE" err="1">
                <a:solidFill>
                  <a:srgbClr val="FF0000"/>
                </a:solidFill>
              </a:rPr>
              <a:t>Each</a:t>
            </a:r>
            <a:r>
              <a:rPr lang="de-DE">
                <a:solidFill>
                  <a:srgbClr val="FF0000"/>
                </a:solidFill>
              </a:rPr>
              <a:t> frame </a:t>
            </a:r>
            <a:r>
              <a:rPr lang="de-DE" err="1">
                <a:solidFill>
                  <a:srgbClr val="FF0000"/>
                </a:solidFill>
              </a:rPr>
              <a:t>contains</a:t>
            </a:r>
            <a:r>
              <a:rPr lang="de-DE">
                <a:solidFill>
                  <a:srgbClr val="FF0000"/>
                </a:solidFill>
              </a:rPr>
              <a:t> a </a:t>
            </a:r>
            <a:r>
              <a:rPr lang="de-DE" err="1">
                <a:solidFill>
                  <a:srgbClr val="FF0000"/>
                </a:solidFill>
              </a:rPr>
              <a:t>list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of</a:t>
            </a:r>
            <a:r>
              <a:rPr lang="de-DE">
                <a:solidFill>
                  <a:srgbClr val="FF0000"/>
                </a:solidFill>
              </a:rPr>
              <a:t> all </a:t>
            </a:r>
            <a:r>
              <a:rPr lang="de-DE" err="1">
                <a:solidFill>
                  <a:srgbClr val="FF0000"/>
                </a:solidFill>
              </a:rPr>
              <a:t>bone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dofs</a:t>
            </a:r>
            <a:r>
              <a:rPr lang="de-DE">
                <a:solidFill>
                  <a:srgbClr val="FF0000"/>
                </a:solidFill>
              </a:rPr>
              <a:t>. </a:t>
            </a:r>
            <a:endParaRPr lang="en-AU">
              <a:solidFill>
                <a:srgbClr val="FF0000"/>
              </a:solidFill>
            </a:endParaRPr>
          </a:p>
          <a:p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/>
              <a:t>Task 6: </a:t>
            </a:r>
            <a:r>
              <a:rPr lang="en-AU"/>
              <a:t>Recording, </a:t>
            </a:r>
            <a:r>
              <a:rPr lang="de-DE" altLang="zh-CN"/>
              <a:t>S</a:t>
            </a:r>
            <a:r>
              <a:rPr lang="en-AU" err="1"/>
              <a:t>aving</a:t>
            </a:r>
            <a:r>
              <a:rPr lang="en-AU"/>
              <a:t> Animations</a:t>
            </a:r>
            <a:endParaRPr lang="de-DE"/>
          </a:p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981" y="742950"/>
            <a:ext cx="3677695" cy="5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Creating multiple views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987646" y="4294426"/>
            <a:ext cx="4204354" cy="1884469"/>
          </a:xfrm>
        </p:spPr>
        <p:txBody>
          <a:bodyPr/>
          <a:lstStyle/>
          <a:p>
            <a:r>
              <a:rPr lang="en-AU"/>
              <a:t>Multiple skeletons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23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621030"/>
            <a:ext cx="5113337" cy="4719278"/>
          </a:xfrm>
        </p:spPr>
        <p:txBody>
          <a:bodyPr>
            <a:normAutofit/>
          </a:bodyPr>
          <a:lstStyle/>
          <a:p>
            <a:r>
              <a:rPr lang="en-AU"/>
              <a:t>To support mirror effect, </a:t>
            </a:r>
            <a:r>
              <a:rPr lang="en-AU">
                <a:solidFill>
                  <a:srgbClr val="FF0000"/>
                </a:solidFill>
              </a:rPr>
              <a:t>multiple skeletons are imported to the scene. </a:t>
            </a:r>
            <a:r>
              <a:rPr lang="en-AU"/>
              <a:t>As can be seen on right side.</a:t>
            </a:r>
          </a:p>
          <a:p>
            <a:r>
              <a:rPr lang="en-AU"/>
              <a:t>One </a:t>
            </a:r>
            <a:r>
              <a:rPr lang="en-AU">
                <a:solidFill>
                  <a:srgbClr val="FF0000"/>
                </a:solidFill>
              </a:rPr>
              <a:t>main skeleton </a:t>
            </a:r>
            <a:r>
              <a:rPr lang="en-AU"/>
              <a:t>can be controlled by user and the other two imitates it.</a:t>
            </a:r>
          </a:p>
          <a:p>
            <a:r>
              <a:rPr lang="en-AU"/>
              <a:t>As for detail, just </a:t>
            </a:r>
            <a:r>
              <a:rPr lang="en-AU">
                <a:solidFill>
                  <a:srgbClr val="FF0000"/>
                </a:solidFill>
              </a:rPr>
              <a:t>iterate all bones of the other two skeleton and assign the </a:t>
            </a:r>
            <a:r>
              <a:rPr lang="en-AU" err="1">
                <a:solidFill>
                  <a:srgbClr val="FF0000"/>
                </a:solidFill>
              </a:rPr>
              <a:t>dofs</a:t>
            </a:r>
            <a:r>
              <a:rPr lang="en-AU"/>
              <a:t> the same as the one we want to </a:t>
            </a:r>
            <a:r>
              <a:rPr lang="en-AU" err="1"/>
              <a:t>initate</a:t>
            </a:r>
            <a:r>
              <a:rPr lang="en-AU"/>
              <a:t>.</a:t>
            </a:r>
          </a:p>
          <a:p>
            <a:endParaRPr lang="en-AU"/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/>
              <a:t>Task 7: </a:t>
            </a:r>
            <a:r>
              <a:rPr lang="en-AU"/>
              <a:t>Creating Multiple Views</a:t>
            </a:r>
            <a:endParaRPr lang="de-DE"/>
          </a:p>
          <a:p>
            <a:endParaRPr lang="de-DE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EACA7-D9AD-400A-A188-467F8367AC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722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Evaluation of the </a:t>
            </a:r>
            <a:r>
              <a:rPr lang="de-DE" err="1"/>
              <a:t>stability</a:t>
            </a:r>
            <a:r>
              <a:rPr lang="en-AU"/>
              <a:t> of the mocap (Future work)</a:t>
            </a:r>
            <a:br>
              <a:rPr lang="en-AU"/>
            </a:br>
            <a:endParaRPr lang="en-AU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987646" y="4300690"/>
            <a:ext cx="4204354" cy="282805"/>
          </a:xfrm>
        </p:spPr>
        <p:txBody>
          <a:bodyPr/>
          <a:lstStyle/>
          <a:p>
            <a:r>
              <a:rPr lang="de-DE" altLang="zh-CN"/>
              <a:t>IK </a:t>
            </a:r>
            <a:r>
              <a:rPr lang="de-DE" altLang="zh-CN" err="1"/>
              <a:t>based</a:t>
            </a:r>
            <a:r>
              <a:rPr lang="de-DE" altLang="zh-CN"/>
              <a:t> </a:t>
            </a:r>
            <a:r>
              <a:rPr lang="de-DE" altLang="zh-CN" err="1"/>
              <a:t>Mocap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24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7505" y="1409706"/>
            <a:ext cx="5326168" cy="4757474"/>
          </a:xfrm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0000"/>
                </a:solidFill>
              </a:rPr>
              <a:t>Orientation </a:t>
            </a:r>
            <a:r>
              <a:rPr lang="de-DE" err="1">
                <a:solidFill>
                  <a:srgbClr val="FF0000"/>
                </a:solidFill>
              </a:rPr>
              <a:t>information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/>
              <a:t>is</a:t>
            </a:r>
            <a:r>
              <a:rPr lang="de-DE"/>
              <a:t> not </a:t>
            </a:r>
            <a:r>
              <a:rPr lang="de-DE" err="1"/>
              <a:t>used</a:t>
            </a:r>
            <a:r>
              <a:rPr lang="de-DE"/>
              <a:t>.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positions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fed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IK,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orientation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end </a:t>
            </a:r>
            <a:r>
              <a:rPr lang="de-DE" err="1"/>
              <a:t>effectors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also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. (</a:t>
            </a:r>
            <a:r>
              <a:rPr lang="de-DE" err="1"/>
              <a:t>otherwise</a:t>
            </a:r>
            <a:r>
              <a:rPr lang="de-DE"/>
              <a:t>, </a:t>
            </a:r>
            <a:r>
              <a:rPr lang="de-DE" err="1"/>
              <a:t>body</a:t>
            </a:r>
            <a:r>
              <a:rPr lang="de-DE"/>
              <a:t> will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twisted</a:t>
            </a:r>
            <a:r>
              <a:rPr lang="de-DE"/>
              <a:t> </a:t>
            </a:r>
            <a:r>
              <a:rPr lang="de-DE" err="1"/>
              <a:t>easily</a:t>
            </a:r>
            <a:r>
              <a:rPr lang="de-DE"/>
              <a:t>) </a:t>
            </a:r>
          </a:p>
          <a:p>
            <a:r>
              <a:rPr lang="en-AU"/>
              <a:t>Such a motion capture scheme </a:t>
            </a:r>
            <a:r>
              <a:rPr lang="en-AU">
                <a:solidFill>
                  <a:srgbClr val="FF0000"/>
                </a:solidFill>
              </a:rPr>
              <a:t>does not guarantee </a:t>
            </a:r>
            <a:r>
              <a:rPr lang="de-DE" altLang="zh-CN">
                <a:solidFill>
                  <a:srgbClr val="FF0000"/>
                </a:solidFill>
              </a:rPr>
              <a:t>an</a:t>
            </a:r>
            <a:r>
              <a:rPr lang="en-AU">
                <a:solidFill>
                  <a:srgbClr val="FF0000"/>
                </a:solidFill>
              </a:rPr>
              <a:t> accurate result</a:t>
            </a:r>
            <a:r>
              <a:rPr lang="en-AU"/>
              <a:t>. IK problems may be ill-posed. (no solution in range or many solutions exist) </a:t>
            </a:r>
          </a:p>
          <a:p>
            <a:r>
              <a:rPr lang="de-DE" err="1">
                <a:solidFill>
                  <a:srgbClr val="FF0000"/>
                </a:solidFill>
              </a:rPr>
              <a:t>Full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body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motion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capture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not </a:t>
            </a:r>
            <a:r>
              <a:rPr lang="de-DE" err="1"/>
              <a:t>available</a:t>
            </a:r>
            <a:r>
              <a:rPr lang="de-DE"/>
              <a:t>. </a:t>
            </a:r>
          </a:p>
          <a:p>
            <a:pPr lvl="1"/>
            <a:r>
              <a:rPr lang="de-DE"/>
              <a:t>This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cured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adding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trackers</a:t>
            </a:r>
            <a:r>
              <a:rPr lang="de-DE"/>
              <a:t> and </a:t>
            </a:r>
            <a:r>
              <a:rPr lang="de-DE" err="1"/>
              <a:t>taking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en-AU"/>
              <a:t>FABRIK algorithm.</a:t>
            </a:r>
            <a:endParaRPr lang="de-DE"/>
          </a:p>
          <a:p>
            <a:endParaRPr lang="de-DE"/>
          </a:p>
          <a:p>
            <a:pPr lvl="1"/>
            <a:endParaRPr lang="en-AU"/>
          </a:p>
          <a:p>
            <a:endParaRPr lang="de-DE"/>
          </a:p>
          <a:p>
            <a:pPr lvl="1"/>
            <a:endParaRPr lang="en-A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5A89AD-0BA5-42AC-A8F2-EB7FABA2771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AU"/>
              <a:t>Task 8: Evaluation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summary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25</a:t>
            </a:fld>
            <a:r>
              <a:rPr lang="de-DE"/>
              <a:t> –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48" y="2053014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91" y="2053014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32" y="2053014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27" y="2030271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26350" y="29465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0422" y="2982373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95484" y="301570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91707" y="2759123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Mocap</a:t>
            </a:r>
            <a:r>
              <a:rPr lang="de-DE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26350" y="324942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96435" y="32772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23311" y="3249419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AF031-53E7-47D5-8B6E-33B7DADA2532}"/>
              </a:ext>
            </a:extLst>
          </p:cNvPr>
          <p:cNvSpPr txBox="1"/>
          <p:nvPr/>
        </p:nvSpPr>
        <p:spPr>
          <a:xfrm>
            <a:off x="1121695" y="1032767"/>
            <a:ext cx="106410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Rigging, </a:t>
            </a:r>
            <a:r>
              <a:rPr lang="de-DE" sz="2400" err="1"/>
              <a:t>Skinning</a:t>
            </a:r>
            <a:r>
              <a:rPr lang="de-DE" sz="2400"/>
              <a:t>, Animation and Motion </a:t>
            </a:r>
            <a:r>
              <a:rPr lang="de-DE" sz="2400" err="1"/>
              <a:t>Capturing</a:t>
            </a:r>
            <a:r>
              <a:rPr lang="de-DE" sz="2400"/>
              <a:t> </a:t>
            </a:r>
            <a:r>
              <a:rPr lang="de-DE" sz="2400" err="1"/>
              <a:t>are</a:t>
            </a:r>
            <a:r>
              <a:rPr lang="de-DE" sz="2400"/>
              <a:t> </a:t>
            </a:r>
            <a:r>
              <a:rPr lang="de-DE" sz="2400" err="1"/>
              <a:t>ported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vr</a:t>
            </a:r>
            <a:r>
              <a:rPr lang="de-DE" sz="2400"/>
              <a:t> </a:t>
            </a:r>
            <a:r>
              <a:rPr lang="de-DE" sz="2400" err="1"/>
              <a:t>as</a:t>
            </a:r>
            <a:r>
              <a:rPr lang="de-DE" sz="2400"/>
              <a:t> a whole system.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CA027F-9DC6-4E66-A30B-15B9BEF6B304}"/>
              </a:ext>
            </a:extLst>
          </p:cNvPr>
          <p:cNvSpPr/>
          <p:nvPr/>
        </p:nvSpPr>
        <p:spPr>
          <a:xfrm rot="10800000">
            <a:off x="4899444" y="5276786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CC68C9C-5760-4A9B-8EC2-692AD065BB56}"/>
              </a:ext>
            </a:extLst>
          </p:cNvPr>
          <p:cNvSpPr/>
          <p:nvPr/>
        </p:nvSpPr>
        <p:spPr>
          <a:xfrm>
            <a:off x="10470212" y="4843717"/>
            <a:ext cx="271206" cy="55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BA982AC-3A4B-4DE5-A1E7-AD0A5048280A}"/>
              </a:ext>
            </a:extLst>
          </p:cNvPr>
          <p:cNvSpPr/>
          <p:nvPr/>
        </p:nvSpPr>
        <p:spPr>
          <a:xfrm rot="10800000">
            <a:off x="4763257" y="4866460"/>
            <a:ext cx="271205" cy="536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45FC6-D0AE-432C-A4BF-9510A2C8C036}"/>
              </a:ext>
            </a:extLst>
          </p:cNvPr>
          <p:cNvSpPr txBox="1"/>
          <p:nvPr/>
        </p:nvSpPr>
        <p:spPr>
          <a:xfrm>
            <a:off x="7257668" y="4971156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Refine</a:t>
            </a:r>
            <a:r>
              <a:rPr lang="de-DE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B133F-9290-409D-8A0B-EF77F1BBB88D}"/>
              </a:ext>
            </a:extLst>
          </p:cNvPr>
          <p:cNvSpPr/>
          <p:nvPr/>
        </p:nvSpPr>
        <p:spPr>
          <a:xfrm>
            <a:off x="1121695" y="1846502"/>
            <a:ext cx="10641065" cy="38305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67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D3D9BF-EB83-4C7A-B3F5-0F87EE34F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B1477A-7F22-4F5F-928E-E50D0848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tasks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2277F8-06A7-455F-8BB3-A282A045AC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C3F134-1893-45A0-B61A-34DC01B61C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7EC115D-B94F-416B-97F4-98325730C4B4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9906E8-9F03-4D41-B1AC-1C1941AC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26</a:t>
            </a:fld>
            <a:r>
              <a:rPr lang="de-DE"/>
              <a:t> –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9E2707-53E4-4428-A3C1-00FEEFC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" y="1112363"/>
            <a:ext cx="10329031" cy="49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53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17FFA-C371-4834-BDC6-C8F77C30B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854" y="3109292"/>
            <a:ext cx="10151924" cy="4798594"/>
          </a:xfrm>
        </p:spPr>
        <p:txBody>
          <a:bodyPr/>
          <a:lstStyle/>
          <a:p>
            <a:pPr marL="0" indent="0">
              <a:buNone/>
            </a:pPr>
            <a:r>
              <a:rPr lang="en-US" sz="4800"/>
              <a:t>THANKS FOR YOUR LISTENING 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B02185-78A8-4A57-9AA6-A7FD4BB2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381F-815A-4C7C-AAF0-FF5A69B3B59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97144-57B9-4727-9191-D4EE25C7B3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B52BF74-119D-4E51-8DE8-89BB387BEAD6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A348-C862-4C61-AAE9-019F2D74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27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116970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C02397-1679-46B7-A48E-0B752358F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33" y="1601218"/>
            <a:ext cx="6124090" cy="3973380"/>
          </a:xfrm>
        </p:spPr>
        <p:txBody>
          <a:bodyPr>
            <a:normAutofit/>
          </a:bodyPr>
          <a:lstStyle/>
          <a:p>
            <a:r>
              <a:rPr lang="en-US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Rigging</a:t>
            </a:r>
            <a:r>
              <a:rPr lang="de-DE"/>
              <a:t>? </a:t>
            </a:r>
          </a:p>
          <a:p>
            <a:pPr lvl="1"/>
            <a:r>
              <a:rPr lang="de-DE" sz="2400" err="1"/>
              <a:t>Define</a:t>
            </a:r>
            <a:r>
              <a:rPr lang="de-DE" sz="2400"/>
              <a:t> a </a:t>
            </a:r>
            <a:r>
              <a:rPr lang="en-US" sz="2400"/>
              <a:t>skeleton</a:t>
            </a:r>
            <a:r>
              <a:rPr lang="de-DE" sz="2400"/>
              <a:t> </a:t>
            </a:r>
            <a:r>
              <a:rPr lang="de-DE" sz="2400" err="1"/>
              <a:t>for</a:t>
            </a:r>
            <a:r>
              <a:rPr lang="de-DE" sz="2400"/>
              <a:t> a </a:t>
            </a:r>
            <a:r>
              <a:rPr lang="de-DE" sz="2400" err="1"/>
              <a:t>given</a:t>
            </a:r>
            <a:r>
              <a:rPr lang="de-DE" sz="2400"/>
              <a:t> Mesh.</a:t>
            </a:r>
          </a:p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>
                <a:solidFill>
                  <a:srgbClr val="FF0000"/>
                </a:solidFill>
              </a:rPr>
              <a:t>skinning</a:t>
            </a:r>
            <a:r>
              <a:rPr lang="de-DE"/>
              <a:t>?</a:t>
            </a:r>
          </a:p>
          <a:p>
            <a:pPr lvl="1"/>
            <a:r>
              <a:rPr lang="de-DE" sz="2400"/>
              <a:t>Bind </a:t>
            </a:r>
            <a:r>
              <a:rPr lang="de-DE" sz="2400" err="1"/>
              <a:t>mesh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.</a:t>
            </a:r>
          </a:p>
          <a:p>
            <a:pPr lvl="1"/>
            <a:r>
              <a:rPr lang="de-DE" sz="2400" err="1"/>
              <a:t>Before</a:t>
            </a:r>
            <a:r>
              <a:rPr lang="de-DE" sz="2400"/>
              <a:t> </a:t>
            </a:r>
            <a:r>
              <a:rPr lang="de-DE" sz="2400" err="1"/>
              <a:t>skinning</a:t>
            </a:r>
            <a:r>
              <a:rPr lang="de-DE" sz="2400"/>
              <a:t>: </a:t>
            </a:r>
            <a:r>
              <a:rPr lang="en-US" sz="2400"/>
              <a:t>mesh</a:t>
            </a:r>
            <a:r>
              <a:rPr lang="de-DE" sz="2400"/>
              <a:t> </a:t>
            </a:r>
            <a:r>
              <a:rPr lang="de-DE" sz="2400" err="1"/>
              <a:t>is</a:t>
            </a:r>
            <a:r>
              <a:rPr lang="de-DE" sz="2400"/>
              <a:t> not </a:t>
            </a:r>
            <a:r>
              <a:rPr lang="de-DE" sz="2400" err="1"/>
              <a:t>affacted</a:t>
            </a:r>
            <a:r>
              <a:rPr lang="de-DE" sz="2400"/>
              <a:t> </a:t>
            </a:r>
            <a:r>
              <a:rPr lang="de-DE" sz="2400" err="1"/>
              <a:t>by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.</a:t>
            </a:r>
          </a:p>
          <a:p>
            <a:pPr lvl="1"/>
            <a:r>
              <a:rPr lang="de-DE" sz="2400"/>
              <a:t>After </a:t>
            </a:r>
            <a:r>
              <a:rPr lang="en-US" sz="2400"/>
              <a:t>skinning</a:t>
            </a:r>
            <a:r>
              <a:rPr lang="de-DE" sz="2400"/>
              <a:t>: </a:t>
            </a:r>
            <a:r>
              <a:rPr lang="de-DE" sz="2400" err="1"/>
              <a:t>mesh</a:t>
            </a:r>
            <a:r>
              <a:rPr lang="de-DE" sz="2400"/>
              <a:t> </a:t>
            </a:r>
            <a:r>
              <a:rPr lang="de-DE" sz="2400" err="1"/>
              <a:t>follows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 </a:t>
            </a:r>
            <a:r>
              <a:rPr lang="de-DE" sz="2400" err="1"/>
              <a:t>movements</a:t>
            </a:r>
            <a:r>
              <a:rPr lang="de-DE" sz="2400"/>
              <a:t>.</a:t>
            </a:r>
          </a:p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6469A8-C8FC-41D2-A717-98FF3527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brief</a:t>
            </a:r>
            <a:r>
              <a:rPr lang="de-DE"/>
              <a:t> </a:t>
            </a:r>
            <a:r>
              <a:rPr lang="de-DE" err="1"/>
              <a:t>introduction</a:t>
            </a:r>
            <a:r>
              <a:rPr lang="de-DE"/>
              <a:t>-immersive </a:t>
            </a:r>
            <a:r>
              <a:rPr lang="de-DE" err="1"/>
              <a:t>rigging</a:t>
            </a:r>
            <a:r>
              <a:rPr lang="de-DE"/>
              <a:t> and </a:t>
            </a:r>
            <a:r>
              <a:rPr lang="de-DE" err="1"/>
              <a:t>skinning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23F0B-188B-49EC-B887-9BC2507675A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DF51F6-40BF-4A9E-8CA0-B004A5CB9582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3A083-7CED-4D23-A2A9-4CD98FCA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A1ECD6-4B24-4207-B187-B844322A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042" y="3671556"/>
            <a:ext cx="2820269" cy="2025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27AFE6-72CA-468A-86CC-951AD00BC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778" y="938600"/>
            <a:ext cx="3282787" cy="26002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C17488-729D-4188-8CE0-994904A631E0}"/>
              </a:ext>
            </a:extLst>
          </p:cNvPr>
          <p:cNvSpPr txBox="1"/>
          <p:nvPr/>
        </p:nvSpPr>
        <p:spPr>
          <a:xfrm>
            <a:off x="8353917" y="3161430"/>
            <a:ext cx="1317395" cy="37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rigging</a:t>
            </a:r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024A41-787B-48ED-A675-373258A1FB7E}"/>
              </a:ext>
            </a:extLst>
          </p:cNvPr>
          <p:cNvSpPr txBox="1"/>
          <p:nvPr/>
        </p:nvSpPr>
        <p:spPr>
          <a:xfrm>
            <a:off x="8344392" y="5481844"/>
            <a:ext cx="1636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55C30-031E-47F5-BBD2-D3CC340067A9}"/>
              </a:ext>
            </a:extLst>
          </p:cNvPr>
          <p:cNvSpPr txBox="1"/>
          <p:nvPr/>
        </p:nvSpPr>
        <p:spPr>
          <a:xfrm>
            <a:off x="832410" y="1006824"/>
            <a:ext cx="6760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202122"/>
                </a:solidFill>
                <a:effectLst/>
              </a:rPr>
              <a:t>Character Animation needs </a:t>
            </a:r>
            <a:r>
              <a:rPr lang="de-DE" sz="2400" b="1"/>
              <a:t>Rigging and skinning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372220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6307A-B2C6-4BE6-9F9E-63DF87083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99" y="943314"/>
            <a:ext cx="4079394" cy="4798590"/>
          </a:xfrm>
        </p:spPr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>
                <a:solidFill>
                  <a:srgbClr val="FF0000"/>
                </a:solidFill>
              </a:rPr>
              <a:t>bones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defined</a:t>
            </a:r>
            <a:r>
              <a:rPr lang="de-DE"/>
              <a:t>? 			</a:t>
            </a:r>
          </a:p>
          <a:p>
            <a:pPr marL="0" indent="0">
              <a:buNone/>
            </a:pPr>
            <a:r>
              <a:rPr lang="de-DE"/>
              <a:t> 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00F92-28FC-46C6-927E-F71BF29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brief</a:t>
            </a:r>
            <a:r>
              <a:rPr lang="de-DE"/>
              <a:t> </a:t>
            </a:r>
            <a:r>
              <a:rPr lang="de-DE" err="1"/>
              <a:t>introduction</a:t>
            </a:r>
            <a:r>
              <a:rPr lang="zh-CN" altLang="de-DE"/>
              <a:t>（</a:t>
            </a:r>
            <a:r>
              <a:rPr lang="de-DE" altLang="zh-CN"/>
              <a:t>Rigging</a:t>
            </a:r>
            <a:r>
              <a:rPr lang="zh-CN" altLang="de-DE"/>
              <a:t>）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B305E-AC63-4841-B4BD-FC3261A4F3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6C0F3E-2866-48E2-9C6D-AB08A7FC1386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E83B9-24B9-455C-8D70-73E97D3E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E7DA2-5645-4CC2-972B-E100A282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35" y="1477204"/>
            <a:ext cx="5923777" cy="4396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6C4325-F263-462A-A083-CB7191C87349}"/>
              </a:ext>
            </a:extLst>
          </p:cNvPr>
          <p:cNvSpPr txBox="1"/>
          <p:nvPr/>
        </p:nvSpPr>
        <p:spPr>
          <a:xfrm>
            <a:off x="6529632" y="954139"/>
            <a:ext cx="6530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err="1">
                <a:latin typeface="Open Sans" panose="020B0606030504020204"/>
                <a:cs typeface="Calibri" panose="020F0502020204030204" pitchFamily="34" charset="0"/>
              </a:rPr>
              <a:t>What</a:t>
            </a:r>
            <a:r>
              <a:rPr lang="de-DE" sz="2400">
                <a:latin typeface="Open Sans" panose="020B0606030504020204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Open Sans" panose="020B0606030504020204"/>
                <a:cs typeface="Calibri" panose="020F0502020204030204" pitchFamily="34" charset="0"/>
              </a:rPr>
              <a:t>about</a:t>
            </a:r>
            <a:r>
              <a:rPr lang="de-DE" sz="2400">
                <a:latin typeface="Open Sans" panose="020B0606030504020204"/>
                <a:cs typeface="Calibri" panose="020F0502020204030204" pitchFamily="34" charset="0"/>
              </a:rPr>
              <a:t> a </a:t>
            </a:r>
            <a:r>
              <a:rPr lang="de-DE" sz="2400" err="1">
                <a:solidFill>
                  <a:srgbClr val="FF0000"/>
                </a:solidFill>
                <a:latin typeface="Open Sans" panose="020B0606030504020204"/>
                <a:cs typeface="Calibri" panose="020F0502020204030204" pitchFamily="34" charset="0"/>
              </a:rPr>
              <a:t>skeleton</a:t>
            </a:r>
            <a:r>
              <a:rPr lang="de-DE" sz="2400">
                <a:latin typeface="Open Sans" panose="020B0606030504020204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3511A0-1F3E-4C79-B521-8204171CD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12" y="1397143"/>
            <a:ext cx="3714255" cy="45458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28700B-77EF-4A28-B787-FF4ECEB45419}"/>
              </a:ext>
            </a:extLst>
          </p:cNvPr>
          <p:cNvSpPr txBox="1"/>
          <p:nvPr/>
        </p:nvSpPr>
        <p:spPr>
          <a:xfrm>
            <a:off x="2085680" y="1518962"/>
            <a:ext cx="652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Bone</a:t>
            </a:r>
            <a:r>
              <a:rPr lang="de-DE"/>
              <a:t> root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13244B-1611-44FE-BC20-B33A6951448E}"/>
              </a:ext>
            </a:extLst>
          </p:cNvPr>
          <p:cNvSpPr txBox="1"/>
          <p:nvPr/>
        </p:nvSpPr>
        <p:spPr>
          <a:xfrm>
            <a:off x="4253845" y="3157943"/>
            <a:ext cx="652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Bone</a:t>
            </a:r>
            <a:r>
              <a:rPr lang="de-DE"/>
              <a:t> </a:t>
            </a:r>
            <a:r>
              <a:rPr lang="de-DE" err="1"/>
              <a:t>tip</a:t>
            </a:r>
            <a:endParaRPr lang="de-DE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767310-0176-40A9-9313-AC3BD092CAF3}"/>
              </a:ext>
            </a:extLst>
          </p:cNvPr>
          <p:cNvCxnSpPr>
            <a:cxnSpLocks/>
          </p:cNvCxnSpPr>
          <p:nvPr/>
        </p:nvCxnSpPr>
        <p:spPr>
          <a:xfrm>
            <a:off x="2689965" y="1888294"/>
            <a:ext cx="769672" cy="100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DE58BB-FD77-4928-BFC3-B514F23173E2}"/>
              </a:ext>
            </a:extLst>
          </p:cNvPr>
          <p:cNvCxnSpPr/>
          <p:nvPr/>
        </p:nvCxnSpPr>
        <p:spPr>
          <a:xfrm flipH="1">
            <a:off x="4458878" y="3527275"/>
            <a:ext cx="329938" cy="102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3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86A859-1578-47C8-B635-50E5559A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1054715"/>
            <a:ext cx="4634034" cy="4522970"/>
          </a:xfrm>
        </p:spPr>
        <p:txBody>
          <a:bodyPr>
            <a:normAutofit fontScale="92500" lnSpcReduction="20000"/>
          </a:bodyPr>
          <a:lstStyle/>
          <a:p>
            <a:r>
              <a:rPr lang="en-AU">
                <a:solidFill>
                  <a:srgbClr val="FF0000"/>
                </a:solidFill>
              </a:rPr>
              <a:t>Rigging and skinning </a:t>
            </a:r>
            <a:r>
              <a:rPr lang="de-DE" altLang="zh-CN" err="1"/>
              <a:t>of</a:t>
            </a:r>
            <a:r>
              <a:rPr lang="de-DE" altLang="zh-CN"/>
              <a:t> 3d </a:t>
            </a:r>
            <a:r>
              <a:rPr lang="de-DE" altLang="zh-CN" err="1"/>
              <a:t>models</a:t>
            </a:r>
            <a:r>
              <a:rPr lang="de-DE" altLang="zh-CN"/>
              <a:t> </a:t>
            </a:r>
            <a:r>
              <a:rPr lang="en-AU"/>
              <a:t>usually involves sophisticated algorithms for </a:t>
            </a:r>
            <a:r>
              <a:rPr lang="de-DE" err="1"/>
              <a:t>fitting</a:t>
            </a:r>
            <a:r>
              <a:rPr lang="de-DE"/>
              <a:t> </a:t>
            </a:r>
            <a:r>
              <a:rPr lang="de-DE" err="1"/>
              <a:t>skeletons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meshes</a:t>
            </a:r>
            <a:r>
              <a:rPr lang="en-AU"/>
              <a:t>.</a:t>
            </a:r>
          </a:p>
          <a:p>
            <a:r>
              <a:rPr lang="en-AU"/>
              <a:t>To </a:t>
            </a:r>
            <a:r>
              <a:rPr lang="en-AU">
                <a:solidFill>
                  <a:srgbClr val="FF0000"/>
                </a:solidFill>
              </a:rPr>
              <a:t>gather realistic movement </a:t>
            </a:r>
            <a:r>
              <a:rPr lang="en-AU"/>
              <a:t>data, complicated </a:t>
            </a:r>
            <a:r>
              <a:rPr lang="de-DE" err="1"/>
              <a:t>motion</a:t>
            </a:r>
            <a:r>
              <a:rPr lang="de-DE"/>
              <a:t> </a:t>
            </a:r>
            <a:r>
              <a:rPr lang="de-DE" err="1"/>
              <a:t>capturing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needed</a:t>
            </a:r>
            <a:r>
              <a:rPr lang="de-DE"/>
              <a:t>.</a:t>
            </a:r>
          </a:p>
          <a:p>
            <a:r>
              <a:rPr lang="de-DE" err="1"/>
              <a:t>Those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changed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VR!</a:t>
            </a:r>
          </a:p>
          <a:p>
            <a:r>
              <a:rPr lang="en-AU"/>
              <a:t>Immersed in a VR environment, the user finds himself in a familiar coordinate space</a:t>
            </a:r>
            <a:r>
              <a:rPr lang="de-DE"/>
              <a:t>, </a:t>
            </a:r>
            <a:r>
              <a:rPr lang="en-AU"/>
              <a:t>working with 3d models </a:t>
            </a:r>
            <a:r>
              <a:rPr lang="de-DE" altLang="zh-CN" err="1"/>
              <a:t>is</a:t>
            </a:r>
            <a:r>
              <a:rPr lang="de-DE" altLang="zh-CN"/>
              <a:t> </a:t>
            </a:r>
            <a:r>
              <a:rPr lang="en-AU"/>
              <a:t>intuitive.</a:t>
            </a:r>
          </a:p>
          <a:p>
            <a:r>
              <a:rPr lang="en-AU"/>
              <a:t>Interactively creation and manipulation of a skeleton with ease.</a:t>
            </a:r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072F9-E4CC-4673-A7D0-29621C1A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Motivation-Why Rigging and Skinning </a:t>
            </a:r>
            <a:r>
              <a:rPr lang="de-DE" altLang="zh-CN"/>
              <a:t>in immersive </a:t>
            </a:r>
            <a:r>
              <a:rPr lang="de-DE" altLang="zh-CN" err="1"/>
              <a:t>env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DABD4-4A01-4121-93F2-DC2E08688A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12E0FBD-6D26-4800-ABE2-89343AB27D84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8A886-4F79-4AD9-B0F5-63ED99C0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/>
              <a:t> –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7F20C5-73FD-40DB-9012-801A7291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20" y="3834015"/>
            <a:ext cx="3696583" cy="2343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0FE8C-DE97-403A-B8B6-324B558D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19" y="831955"/>
            <a:ext cx="3696583" cy="28143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6738B1-FAFA-4674-A710-A289023C0C70}"/>
              </a:ext>
            </a:extLst>
          </p:cNvPr>
          <p:cNvSpPr txBox="1"/>
          <p:nvPr/>
        </p:nvSpPr>
        <p:spPr>
          <a:xfrm>
            <a:off x="9504102" y="1926077"/>
            <a:ext cx="22274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Traditional </a:t>
            </a:r>
            <a:r>
              <a:rPr lang="de-DE" err="1"/>
              <a:t>rigging</a:t>
            </a:r>
            <a:r>
              <a:rPr lang="de-DE"/>
              <a:t>/</a:t>
            </a:r>
            <a:r>
              <a:rPr lang="de-DE" err="1"/>
              <a:t>skinning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D8D58-0ED9-4413-9FA5-8D04E6763B2A}"/>
              </a:ext>
            </a:extLst>
          </p:cNvPr>
          <p:cNvSpPr txBox="1"/>
          <p:nvPr/>
        </p:nvSpPr>
        <p:spPr>
          <a:xfrm>
            <a:off x="9504102" y="4740421"/>
            <a:ext cx="130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Traditional </a:t>
            </a:r>
            <a:r>
              <a:rPr lang="de-DE" err="1"/>
              <a:t>Mocap</a:t>
            </a:r>
            <a:r>
              <a:rPr lang="de-DE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70411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925287"/>
            <a:ext cx="8894949" cy="4404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>
                <a:solidFill>
                  <a:srgbClr val="000000"/>
                </a:solidFill>
                <a:effectLst/>
                <a:latin typeface="+mn-lt"/>
              </a:rPr>
              <a:t>MasterpieceVR </a:t>
            </a:r>
            <a:r>
              <a:rPr lang="en-US" b="1">
                <a:solidFill>
                  <a:srgbClr val="000000"/>
                </a:solidFill>
                <a:latin typeface="+mn-lt"/>
              </a:rPr>
              <a:t>[</a:t>
            </a:r>
            <a:r>
              <a:rPr lang="en-US" b="0" i="0">
                <a:solidFill>
                  <a:srgbClr val="333333"/>
                </a:solidFill>
                <a:effectLst/>
                <a:latin typeface="+mn-lt"/>
              </a:rPr>
              <a:t>A. Cannavò et al. 2019</a:t>
            </a:r>
            <a:r>
              <a:rPr lang="en-US" b="1">
                <a:solidFill>
                  <a:srgbClr val="000000"/>
                </a:solidFill>
                <a:latin typeface="+mn-lt"/>
              </a:rPr>
              <a:t>]</a:t>
            </a:r>
            <a:endParaRPr lang="de-DE" altLang="zh-CN"/>
          </a:p>
          <a:p>
            <a:r>
              <a:rPr lang="de-DE" altLang="zh-CN"/>
              <a:t>Pros:</a:t>
            </a:r>
          </a:p>
          <a:p>
            <a:pPr lvl="1"/>
            <a:r>
              <a:rPr lang="de-DE" altLang="zh-CN" sz="2400" err="1"/>
              <a:t>Mirroring</a:t>
            </a:r>
            <a:r>
              <a:rPr lang="de-DE" altLang="zh-CN" sz="2400"/>
              <a:t> </a:t>
            </a:r>
            <a:r>
              <a:rPr lang="de-DE" altLang="zh-CN" sz="2400" err="1"/>
              <a:t>bones</a:t>
            </a:r>
            <a:r>
              <a:rPr lang="de-DE" altLang="zh-CN" sz="2400"/>
              <a:t> </a:t>
            </a:r>
          </a:p>
          <a:p>
            <a:pPr lvl="1"/>
            <a:r>
              <a:rPr lang="de-DE" altLang="zh-CN" sz="2400"/>
              <a:t>Intuitive </a:t>
            </a:r>
            <a:r>
              <a:rPr lang="de-DE" altLang="zh-CN" sz="2400" err="1"/>
              <a:t>skinning</a:t>
            </a:r>
            <a:r>
              <a:rPr lang="de-DE" altLang="zh-CN" sz="2400"/>
              <a:t> </a:t>
            </a:r>
            <a:r>
              <a:rPr lang="de-DE" altLang="zh-CN" sz="2400" err="1"/>
              <a:t>tool</a:t>
            </a:r>
            <a:endParaRPr lang="de-DE" altLang="zh-CN" sz="2400"/>
          </a:p>
          <a:p>
            <a:r>
              <a:rPr lang="de-DE" altLang="zh-CN" err="1"/>
              <a:t>Cons</a:t>
            </a:r>
            <a:r>
              <a:rPr lang="de-DE" altLang="zh-CN"/>
              <a:t>:</a:t>
            </a:r>
          </a:p>
          <a:p>
            <a:pPr lvl="1"/>
            <a:r>
              <a:rPr lang="de-DE" altLang="zh-CN" sz="2400"/>
              <a:t>Switch </a:t>
            </a:r>
            <a:r>
              <a:rPr lang="de-DE" altLang="zh-CN" sz="2400" err="1"/>
              <a:t>between</a:t>
            </a:r>
            <a:r>
              <a:rPr lang="de-DE" altLang="zh-CN" sz="2400"/>
              <a:t> </a:t>
            </a:r>
            <a:r>
              <a:rPr lang="de-DE" altLang="zh-CN" sz="2400">
                <a:solidFill>
                  <a:srgbClr val="FF0000"/>
                </a:solidFill>
              </a:rPr>
              <a:t>diff. Skeleton </a:t>
            </a:r>
            <a:r>
              <a:rPr lang="de-DE" altLang="zh-CN" sz="2400" err="1">
                <a:solidFill>
                  <a:srgbClr val="FF0000"/>
                </a:solidFill>
              </a:rPr>
              <a:t>types</a:t>
            </a:r>
            <a:r>
              <a:rPr lang="de-DE" altLang="zh-CN" sz="2400"/>
              <a:t>. (BVH, )</a:t>
            </a:r>
          </a:p>
          <a:p>
            <a:pPr lvl="1"/>
            <a:r>
              <a:rPr lang="de-DE" altLang="zh-CN" sz="2400" err="1"/>
              <a:t>Define</a:t>
            </a:r>
            <a:r>
              <a:rPr lang="de-DE" altLang="zh-CN" sz="2400"/>
              <a:t> </a:t>
            </a:r>
            <a:r>
              <a:rPr lang="de-DE" altLang="zh-CN" sz="2400" err="1">
                <a:solidFill>
                  <a:srgbClr val="FF0000"/>
                </a:solidFill>
              </a:rPr>
              <a:t>Dofs</a:t>
            </a:r>
            <a:r>
              <a:rPr lang="de-DE" altLang="zh-CN" sz="2400"/>
              <a:t> </a:t>
            </a:r>
            <a:r>
              <a:rPr lang="de-DE" altLang="zh-CN" sz="2400" err="1"/>
              <a:t>for</a:t>
            </a:r>
            <a:r>
              <a:rPr lang="de-DE" altLang="zh-CN" sz="2400"/>
              <a:t> </a:t>
            </a:r>
            <a:r>
              <a:rPr lang="de-DE" altLang="zh-CN" sz="2400" err="1"/>
              <a:t>each</a:t>
            </a:r>
            <a:r>
              <a:rPr lang="de-DE" altLang="zh-CN" sz="2400"/>
              <a:t> </a:t>
            </a:r>
            <a:r>
              <a:rPr lang="de-DE" altLang="zh-CN" sz="2400" err="1"/>
              <a:t>bone</a:t>
            </a:r>
            <a:r>
              <a:rPr lang="de-DE" altLang="zh-CN" sz="2400"/>
              <a:t>.</a:t>
            </a:r>
          </a:p>
          <a:p>
            <a:pPr lvl="1"/>
            <a:r>
              <a:rPr lang="de-DE" sz="2400" err="1">
                <a:solidFill>
                  <a:srgbClr val="FF0000"/>
                </a:solidFill>
              </a:rPr>
              <a:t>Apply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>
                <a:solidFill>
                  <a:srgbClr val="FF0000"/>
                </a:solidFill>
              </a:rPr>
              <a:t>user‘s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>
                <a:solidFill>
                  <a:srgbClr val="FF0000"/>
                </a:solidFill>
              </a:rPr>
              <a:t>motion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model</a:t>
            </a:r>
            <a:r>
              <a:rPr lang="de-DE" sz="2400"/>
              <a:t>.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err="1"/>
              <a:t>Related</a:t>
            </a:r>
            <a:r>
              <a:rPr lang="de-DE" altLang="zh-CN"/>
              <a:t> </a:t>
            </a:r>
            <a:r>
              <a:rPr lang="de-DE" altLang="zh-CN" err="1"/>
              <a:t>works</a:t>
            </a:r>
            <a:r>
              <a:rPr lang="de-DE" altLang="zh-CN"/>
              <a:t> (</a:t>
            </a:r>
            <a:r>
              <a:rPr lang="de-DE" altLang="zh-CN">
                <a:solidFill>
                  <a:srgbClr val="FF0000"/>
                </a:solidFill>
              </a:rPr>
              <a:t>Immersive</a:t>
            </a:r>
            <a:r>
              <a:rPr lang="de-DE" altLang="zh-CN"/>
              <a:t> </a:t>
            </a:r>
            <a:r>
              <a:rPr lang="de-DE" altLang="zh-CN" err="1">
                <a:solidFill>
                  <a:srgbClr val="FF0000"/>
                </a:solidFill>
              </a:rPr>
              <a:t>rigging</a:t>
            </a:r>
            <a:r>
              <a:rPr lang="de-DE" altLang="zh-CN"/>
              <a:t>)</a:t>
            </a:r>
            <a:br>
              <a:rPr lang="de-DE" altLang="zh-CN"/>
            </a:b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DFEA7-E583-4339-B301-0D5A1A16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04" y="918482"/>
            <a:ext cx="3409103" cy="22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76716-9FDA-45CF-9B60-28DB9C54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703" y="3318679"/>
            <a:ext cx="3409103" cy="2689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ED1A58-B855-4AB2-8C95-10860D854330}"/>
              </a:ext>
            </a:extLst>
          </p:cNvPr>
          <p:cNvSpPr txBox="1"/>
          <p:nvPr/>
        </p:nvSpPr>
        <p:spPr>
          <a:xfrm>
            <a:off x="7422046" y="602893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>
                <a:hlinkClick r:id="rId4"/>
              </a:rPr>
              <a:t>https://www.youtube.com/watch?v=NcByctd_PNg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A1D8D-0891-4CD2-9E7D-D97D3A40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943314"/>
            <a:ext cx="6396846" cy="4798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 noProof="1">
                <a:effectLst/>
                <a:latin typeface="Roboto" panose="02000000000000000000" pitchFamily="2" charset="0"/>
              </a:rPr>
              <a:t>I</a:t>
            </a:r>
            <a:r>
              <a:rPr lang="de-DE" b="1" noProof="1">
                <a:latin typeface="Roboto" panose="02000000000000000000" pitchFamily="2" charset="0"/>
              </a:rPr>
              <a:t>k</a:t>
            </a:r>
            <a:r>
              <a:rPr lang="de-DE" b="1" i="0" noProof="1">
                <a:effectLst/>
                <a:latin typeface="Roboto" panose="02000000000000000000" pitchFamily="2" charset="0"/>
              </a:rPr>
              <a:t>inema [</a:t>
            </a:r>
            <a:r>
              <a:rPr lang="en-US" b="0" i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Jiang, Fan et al. 2016</a:t>
            </a:r>
            <a:r>
              <a:rPr lang="de-DE" b="1" i="0" noProof="1">
                <a:effectLst/>
                <a:latin typeface="Roboto" panose="02000000000000000000" pitchFamily="2" charset="0"/>
              </a:rPr>
              <a:t>]</a:t>
            </a:r>
          </a:p>
          <a:p>
            <a:pPr marL="0" indent="0">
              <a:buNone/>
            </a:pPr>
            <a:r>
              <a:rPr lang="de-DE" b="1" i="0">
                <a:effectLst/>
                <a:latin typeface="Roboto" panose="02000000000000000000" pitchFamily="2" charset="0"/>
              </a:rPr>
              <a:t>VR </a:t>
            </a:r>
            <a:r>
              <a:rPr lang="de-DE" b="1" i="0" err="1">
                <a:effectLst/>
                <a:latin typeface="Roboto" panose="02000000000000000000" pitchFamily="2" charset="0"/>
              </a:rPr>
              <a:t>Mocap</a:t>
            </a:r>
            <a:r>
              <a:rPr lang="de-DE" b="1" i="0">
                <a:effectLst/>
                <a:latin typeface="Roboto" panose="02000000000000000000" pitchFamily="2" charset="0"/>
              </a:rPr>
              <a:t> Studio [</a:t>
            </a:r>
            <a:r>
              <a:rPr lang="de-DE" i="0">
                <a:effectLst/>
                <a:latin typeface="+mn-lt"/>
              </a:rPr>
              <a:t>Daniel Kade </a:t>
            </a:r>
            <a:r>
              <a:rPr lang="en-US" i="0" u="none" strike="noStrike">
                <a:effectLst/>
                <a:latin typeface="+mn-lt"/>
              </a:rPr>
              <a:t>et al. 2013</a:t>
            </a:r>
            <a:r>
              <a:rPr lang="de-DE" b="1" i="0">
                <a:effectLst/>
                <a:latin typeface="Roboto" panose="02000000000000000000" pitchFamily="2" charset="0"/>
              </a:rPr>
              <a:t>]</a:t>
            </a:r>
            <a:endParaRPr lang="de-DE" b="0" i="0">
              <a:effectLst/>
              <a:latin typeface="Roboto" panose="02000000000000000000" pitchFamily="2" charset="0"/>
            </a:endParaRPr>
          </a:p>
          <a:p>
            <a:r>
              <a:rPr lang="de-DE" sz="2600" i="0">
                <a:effectLst/>
                <a:latin typeface="Open Sans" panose="020B0606030504020204"/>
              </a:rPr>
              <a:t>Pros:</a:t>
            </a:r>
          </a:p>
          <a:p>
            <a:pPr lvl="1"/>
            <a:r>
              <a:rPr lang="de-DE" sz="2600" i="0">
                <a:effectLst/>
                <a:latin typeface="Open Sans" panose="020B0606030504020204"/>
              </a:rPr>
              <a:t>Low </a:t>
            </a:r>
            <a:r>
              <a:rPr lang="de-DE" sz="2600" i="0" err="1">
                <a:effectLst/>
                <a:latin typeface="Open Sans" panose="020B0606030504020204"/>
              </a:rPr>
              <a:t>cost</a:t>
            </a:r>
            <a:r>
              <a:rPr lang="de-DE" sz="2600">
                <a:latin typeface="Open Sans" panose="020B0606030504020204"/>
              </a:rPr>
              <a:t>, </a:t>
            </a:r>
            <a:r>
              <a:rPr lang="de-DE" sz="2600" err="1">
                <a:latin typeface="Open Sans" panose="020B0606030504020204"/>
              </a:rPr>
              <a:t>user</a:t>
            </a:r>
            <a:r>
              <a:rPr lang="de-DE" sz="2600">
                <a:latin typeface="Open Sans" panose="020B0606030504020204"/>
              </a:rPr>
              <a:t> </a:t>
            </a:r>
            <a:r>
              <a:rPr lang="de-DE" sz="2600" err="1">
                <a:latin typeface="Open Sans" panose="020B0606030504020204"/>
              </a:rPr>
              <a:t>friendly</a:t>
            </a:r>
            <a:r>
              <a:rPr lang="de-DE" sz="2600">
                <a:latin typeface="Open Sans" panose="020B0606030504020204"/>
              </a:rPr>
              <a:t> (</a:t>
            </a:r>
            <a:r>
              <a:rPr lang="de-DE" sz="2600" err="1">
                <a:latin typeface="Open Sans" panose="020B0606030504020204"/>
              </a:rPr>
              <a:t>gamers</a:t>
            </a:r>
            <a:r>
              <a:rPr lang="de-DE" sz="2600">
                <a:latin typeface="Open Sans" panose="020B0606030504020204"/>
              </a:rPr>
              <a:t>).</a:t>
            </a:r>
            <a:endParaRPr lang="de-DE" sz="2600" i="0">
              <a:effectLst/>
              <a:latin typeface="Open Sans" panose="020B0606030504020204"/>
            </a:endParaRPr>
          </a:p>
          <a:p>
            <a:pPr lvl="1"/>
            <a:r>
              <a:rPr lang="de-DE" sz="2600" i="0" err="1">
                <a:effectLst/>
                <a:latin typeface="Open Sans" panose="020B0606030504020204"/>
              </a:rPr>
              <a:t>No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need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for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specific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calibration</a:t>
            </a:r>
            <a:r>
              <a:rPr lang="de-DE" sz="2600" i="0">
                <a:effectLst/>
                <a:latin typeface="Open Sans" panose="020B0606030504020204"/>
              </a:rPr>
              <a:t> (</a:t>
            </a:r>
            <a:r>
              <a:rPr lang="de-DE" sz="2600" i="0" err="1">
                <a:effectLst/>
                <a:latin typeface="Open Sans" panose="020B0606030504020204"/>
              </a:rPr>
              <a:t>I</a:t>
            </a:r>
            <a:r>
              <a:rPr lang="de-DE" sz="2600" err="1">
                <a:latin typeface="Open Sans" panose="020B0606030504020204"/>
              </a:rPr>
              <a:t>k</a:t>
            </a:r>
            <a:r>
              <a:rPr lang="de-DE" sz="2600" i="0" err="1">
                <a:effectLst/>
                <a:latin typeface="Open Sans" panose="020B0606030504020204"/>
              </a:rPr>
              <a:t>inema</a:t>
            </a:r>
            <a:r>
              <a:rPr lang="de-DE" sz="2600" i="0">
                <a:effectLst/>
                <a:latin typeface="Open Sans" panose="020B0606030504020204"/>
              </a:rPr>
              <a:t>, not </a:t>
            </a:r>
            <a:r>
              <a:rPr lang="de-DE" sz="2600" i="0" err="1">
                <a:effectLst/>
                <a:latin typeface="Open Sans" panose="020B0606030504020204"/>
              </a:rPr>
              <a:t>the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other</a:t>
            </a:r>
            <a:r>
              <a:rPr lang="de-DE" sz="2600" i="0">
                <a:effectLst/>
                <a:latin typeface="Open Sans" panose="020B0606030504020204"/>
              </a:rPr>
              <a:t>).</a:t>
            </a:r>
          </a:p>
          <a:p>
            <a:r>
              <a:rPr lang="de-DE" sz="3000" err="1">
                <a:latin typeface="Open Sans" panose="020B0606030504020204"/>
              </a:rPr>
              <a:t>Cons</a:t>
            </a:r>
            <a:r>
              <a:rPr lang="de-DE" sz="3000">
                <a:latin typeface="Open Sans" panose="020B0606030504020204"/>
              </a:rPr>
              <a:t>:</a:t>
            </a:r>
          </a:p>
          <a:p>
            <a:pPr lvl="1"/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Dof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adjestments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>
                <a:latin typeface="Open Sans" panose="020B0606030504020204"/>
              </a:rPr>
              <a:t>not </a:t>
            </a:r>
            <a:r>
              <a:rPr lang="de-DE" sz="2600" err="1">
                <a:latin typeface="Open Sans" panose="020B0606030504020204"/>
              </a:rPr>
              <a:t>supported</a:t>
            </a:r>
            <a:endParaRPr lang="de-DE" sz="2600">
              <a:latin typeface="Open Sans" panose="020B0606030504020204"/>
            </a:endParaRPr>
          </a:p>
          <a:p>
            <a:pPr lvl="1"/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Custom </a:t>
            </a:r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skeletons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>
                <a:latin typeface="Open Sans" panose="020B0606030504020204"/>
              </a:rPr>
              <a:t>not </a:t>
            </a:r>
            <a:r>
              <a:rPr lang="de-DE" sz="2600" err="1">
                <a:latin typeface="Open Sans" panose="020B0606030504020204"/>
              </a:rPr>
              <a:t>supported</a:t>
            </a:r>
            <a:endParaRPr lang="de-DE" sz="2600">
              <a:latin typeface="Open Sans" panose="020B0606030504020204"/>
            </a:endParaRPr>
          </a:p>
          <a:p>
            <a:pPr lvl="1"/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At least 4 trackers</a:t>
            </a:r>
            <a:r>
              <a:rPr lang="de-DE" sz="2600">
                <a:latin typeface="Open Sans" panose="020B0606030504020204"/>
              </a:rPr>
              <a:t> </a:t>
            </a:r>
          </a:p>
          <a:p>
            <a:pPr marL="457200" lvl="1" indent="0">
              <a:buNone/>
            </a:pPr>
            <a:endParaRPr lang="de-DE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D706E-C388-422B-BD55-8B3191BB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works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Immersive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motion </a:t>
            </a:r>
            <a:r>
              <a:rPr lang="de-DE" err="1">
                <a:solidFill>
                  <a:srgbClr val="FF0000"/>
                </a:solidFill>
              </a:rPr>
              <a:t>capturing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with</a:t>
            </a:r>
            <a:r>
              <a:rPr lang="de-DE">
                <a:solidFill>
                  <a:srgbClr val="FF0000"/>
                </a:solidFill>
              </a:rPr>
              <a:t> IK</a:t>
            </a:r>
            <a:r>
              <a:rPr lang="de-DE"/>
              <a:t>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758-A1A7-4286-979A-64097C1943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C27BB4-2780-45F2-9E4D-1C505C19EB59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1D37-FDCB-41B8-B805-B1A7EEC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74956-813C-42A3-A9CE-3D6D0D4B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81" y="841637"/>
            <a:ext cx="4503112" cy="236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65E34-690D-4CB2-AD4E-75ACCE04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381" y="3513773"/>
            <a:ext cx="4503112" cy="2657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5E615-478A-49E3-AB7E-109778487912}"/>
              </a:ext>
            </a:extLst>
          </p:cNvPr>
          <p:cNvSpPr txBox="1"/>
          <p:nvPr/>
        </p:nvSpPr>
        <p:spPr>
          <a:xfrm>
            <a:off x="7268066" y="5851933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de-DE" b="1" i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 b="0" i="0">
                <a:effectLst/>
                <a:latin typeface="Roboto" panose="02000000000000000000" pitchFamily="2" charset="0"/>
                <a:hlinkClick r:id="rId4"/>
              </a:rPr>
              <a:t>https://www.youtube.com/watch?v=QUsJbcyeRUI</a:t>
            </a:r>
            <a:endParaRPr lang="de-DE"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E5D8-4381-48E2-AF28-5E0E86FB6B97}"/>
              </a:ext>
            </a:extLst>
          </p:cNvPr>
          <p:cNvSpPr txBox="1"/>
          <p:nvPr/>
        </p:nvSpPr>
        <p:spPr>
          <a:xfrm>
            <a:off x="7268066" y="2902071"/>
            <a:ext cx="6684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de-DE" b="1" noProof="1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>
                <a:hlinkClick r:id="rId5"/>
              </a:rPr>
              <a:t>https://www.youtube.com/watch?v=Khoer5DpQkE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70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 tasks/ </a:t>
            </a:r>
            <a:r>
              <a:rPr lang="de-DE"/>
              <a:t>System </a:t>
            </a:r>
            <a:r>
              <a:rPr lang="en-US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51686" y="1057769"/>
            <a:ext cx="10151925" cy="13799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/>
              <a:t>Simple and extensible </a:t>
            </a:r>
            <a:r>
              <a:rPr lang="en-US" b="0"/>
              <a:t>framework</a:t>
            </a:r>
            <a:r>
              <a:rPr lang="de-DE" b="0"/>
              <a:t> </a:t>
            </a:r>
            <a:r>
              <a:rPr lang="en-US" b="0"/>
              <a:t>for</a:t>
            </a:r>
            <a:r>
              <a:rPr lang="de-DE" b="0"/>
              <a:t> Rigging, </a:t>
            </a:r>
            <a:r>
              <a:rPr lang="en-US" b="0"/>
              <a:t>Skinning</a:t>
            </a:r>
            <a:r>
              <a:rPr lang="de-DE" b="0"/>
              <a:t>, Animation and Motion </a:t>
            </a:r>
            <a:r>
              <a:rPr lang="en-US" b="0"/>
              <a:t>Capturing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28.11.2020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5" y="2352740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78" y="2352740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19" y="2352740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14" y="2329997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49250" y="327567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9832" y="329518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64507" y="32733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658876" y="3013036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noProof="1"/>
              <a:t>Mocap</a:t>
            </a:r>
            <a:r>
              <a:rPr lang="de-DE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17737" y="35491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87822" y="3576972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14698" y="3549145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B74998-355A-4043-B215-070352DD48E1}"/>
              </a:ext>
            </a:extLst>
          </p:cNvPr>
          <p:cNvSpPr/>
          <p:nvPr/>
        </p:nvSpPr>
        <p:spPr>
          <a:xfrm rot="10800000">
            <a:off x="4822737" y="5598958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1DBA8B-6060-4696-9C4C-93E40816C771}"/>
              </a:ext>
            </a:extLst>
          </p:cNvPr>
          <p:cNvSpPr/>
          <p:nvPr/>
        </p:nvSpPr>
        <p:spPr>
          <a:xfrm>
            <a:off x="10393505" y="5143443"/>
            <a:ext cx="272376" cy="581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38420B-21B6-4B0E-876E-53AE18062CC9}"/>
              </a:ext>
            </a:extLst>
          </p:cNvPr>
          <p:cNvSpPr/>
          <p:nvPr/>
        </p:nvSpPr>
        <p:spPr>
          <a:xfrm rot="10800000">
            <a:off x="4686550" y="5143443"/>
            <a:ext cx="272377" cy="581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DDC1C-222A-4ED6-9518-758FD96048B6}"/>
              </a:ext>
            </a:extLst>
          </p:cNvPr>
          <p:cNvSpPr txBox="1"/>
          <p:nvPr/>
        </p:nvSpPr>
        <p:spPr>
          <a:xfrm>
            <a:off x="7124244" y="5314063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Refine</a:t>
            </a:r>
            <a:r>
              <a:rPr lang="de-DE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9B8E97-1813-4668-9D60-636ECDDDD028}"/>
              </a:ext>
            </a:extLst>
          </p:cNvPr>
          <p:cNvSpPr txBox="1"/>
          <p:nvPr/>
        </p:nvSpPr>
        <p:spPr>
          <a:xfrm>
            <a:off x="5349751" y="5935750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Overview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5D29C-C11A-475A-850A-2F30FB02989C}"/>
              </a:ext>
            </a:extLst>
          </p:cNvPr>
          <p:cNvSpPr/>
          <p:nvPr/>
        </p:nvSpPr>
        <p:spPr>
          <a:xfrm>
            <a:off x="1151686" y="2218894"/>
            <a:ext cx="10485422" cy="37408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019599" y="4732032"/>
            <a:ext cx="4204354" cy="1884469"/>
          </a:xfrm>
        </p:spPr>
        <p:txBody>
          <a:bodyPr/>
          <a:lstStyle/>
          <a:p>
            <a:r>
              <a:rPr lang="de-DE"/>
              <a:t>Buttons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arranged</a:t>
            </a:r>
            <a:r>
              <a:rPr lang="de-DE"/>
              <a:t> on a virtual wall.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assigned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random</a:t>
            </a:r>
            <a:r>
              <a:rPr lang="de-DE"/>
              <a:t> </a:t>
            </a:r>
            <a:r>
              <a:rPr lang="de-DE" err="1"/>
              <a:t>colors</a:t>
            </a:r>
            <a:r>
              <a:rPr lang="de-DE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28.11.2020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/>
              <a:t>flexible and extensible:</a:t>
            </a:r>
          </a:p>
          <a:p>
            <a:pPr lvl="1"/>
            <a:r>
              <a:rPr lang="en-AU"/>
              <a:t>A simple solution for interaction. </a:t>
            </a:r>
            <a:r>
              <a:rPr lang="en-AU">
                <a:solidFill>
                  <a:srgbClr val="FF0000"/>
                </a:solidFill>
              </a:rPr>
              <a:t>Different kinds of widgets are supported</a:t>
            </a:r>
            <a:r>
              <a:rPr lang="en-AU"/>
              <a:t>. Buttons can easily be managed into groups.</a:t>
            </a:r>
          </a:p>
          <a:p>
            <a:pPr lvl="1"/>
            <a:r>
              <a:rPr lang="en-AU"/>
              <a:t>There is </a:t>
            </a:r>
            <a:r>
              <a:rPr lang="en-AU">
                <a:solidFill>
                  <a:srgbClr val="FF0000"/>
                </a:solidFill>
              </a:rPr>
              <a:t>a “</a:t>
            </a:r>
            <a:r>
              <a:rPr lang="de-DE" sz="1400" err="1">
                <a:solidFill>
                  <a:srgbClr val="FF0000"/>
                </a:solidFill>
                <a:latin typeface="Consolas" panose="020B0609020204030204" pitchFamily="49" charset="0"/>
              </a:rPr>
              <a:t>boxgui_button</a:t>
            </a:r>
            <a:r>
              <a:rPr lang="en-AU">
                <a:solidFill>
                  <a:srgbClr val="FF0000"/>
                </a:solidFill>
              </a:rPr>
              <a:t>” class to manage the properties of the buttons</a:t>
            </a:r>
            <a:r>
              <a:rPr lang="en-AU"/>
              <a:t>. In a header file called “</a:t>
            </a:r>
            <a:r>
              <a:rPr lang="en-AU" err="1"/>
              <a:t>BoxGui.h</a:t>
            </a:r>
            <a:r>
              <a:rPr lang="en-AU"/>
              <a:t>”.</a:t>
            </a:r>
          </a:p>
          <a:p>
            <a:r>
              <a:rPr lang="de-DE"/>
              <a:t>Visual feedback: a pushing effect </a:t>
            </a:r>
          </a:p>
          <a:p>
            <a:pPr lvl="1"/>
            <a:r>
              <a:rPr lang="de-DE" err="1"/>
              <a:t>provided</a:t>
            </a:r>
            <a:r>
              <a:rPr lang="de-DE"/>
              <a:t>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intersection</a:t>
            </a:r>
            <a:r>
              <a:rPr lang="de-DE"/>
              <a:t> happens </a:t>
            </a:r>
            <a:r>
              <a:rPr lang="de-DE">
                <a:solidFill>
                  <a:srgbClr val="FF0000"/>
                </a:solidFill>
              </a:rPr>
              <a:t>between the ray emitting from right hand controller and the button</a:t>
            </a:r>
            <a:r>
              <a:rPr lang="de-DE"/>
              <a:t>.</a:t>
            </a:r>
          </a:p>
          <a:p>
            <a:r>
              <a:rPr lang="de-DE"/>
              <a:t>But </a:t>
            </a:r>
          </a:p>
          <a:p>
            <a:pPr lvl="1"/>
            <a:r>
              <a:rPr lang="en-US"/>
              <a:t>can </a:t>
            </a:r>
            <a:r>
              <a:rPr lang="en-US">
                <a:solidFill>
                  <a:srgbClr val="FF0000"/>
                </a:solidFill>
              </a:rPr>
              <a:t>only support a few words</a:t>
            </a:r>
            <a:r>
              <a:rPr lang="en-US"/>
              <a:t> on each button, which makes </a:t>
            </a:r>
            <a:r>
              <a:rPr lang="en-US" altLang="zh-CN"/>
              <a:t>it</a:t>
            </a:r>
            <a:r>
              <a:rPr lang="en-US"/>
              <a:t> a little bit hard for users to know the functionalities.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zh-CN"/>
              <a:t>Task </a:t>
            </a:r>
            <a:r>
              <a:rPr lang="de-DE"/>
              <a:t>1</a:t>
            </a:r>
            <a:r>
              <a:rPr lang="en-US"/>
              <a:t>: </a:t>
            </a:r>
            <a:r>
              <a:rPr lang="de-DE" altLang="zh-CN"/>
              <a:t>The „</a:t>
            </a:r>
            <a:r>
              <a:rPr lang="de-DE" altLang="zh-CN" err="1"/>
              <a:t>BoxGui</a:t>
            </a:r>
            <a:r>
              <a:rPr lang="de-DE" altLang="zh-CN"/>
              <a:t>“</a:t>
            </a:r>
            <a:endParaRPr lang="en-AU"/>
          </a:p>
          <a:p>
            <a:endParaRPr lang="de-DE"/>
          </a:p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84B52-6AB5-44C2-987C-04D4D231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43314"/>
            <a:ext cx="5573401" cy="35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1690</Words>
  <Application>Microsoft Office PowerPoint</Application>
  <PresentationFormat>Widescreen</PresentationFormat>
  <Paragraphs>251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Consolas</vt:lpstr>
      <vt:lpstr>NexusSans</vt:lpstr>
      <vt:lpstr>Open Sans</vt:lpstr>
      <vt:lpstr>Roboto</vt:lpstr>
      <vt:lpstr>Times New Roman</vt:lpstr>
      <vt:lpstr>Office Theme</vt:lpstr>
      <vt:lpstr>Immersive Rigging and Skinning in Virtual Reality Environments</vt:lpstr>
      <vt:lpstr>background</vt:lpstr>
      <vt:lpstr>A brief introduction-immersive rigging and skinning</vt:lpstr>
      <vt:lpstr>A brief introduction（Rigging）</vt:lpstr>
      <vt:lpstr>Motivation-Why Rigging and Skinning in immersive env</vt:lpstr>
      <vt:lpstr>Related works (Immersive rigging) </vt:lpstr>
      <vt:lpstr>Related works (Immersive motion capturing with IK)</vt:lpstr>
      <vt:lpstr>Main tasks/ System overview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Visualize the skinned mesh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Recording, saving animations</vt:lpstr>
      <vt:lpstr>PowerPoint Presentation</vt:lpstr>
      <vt:lpstr>Creating multiple views</vt:lpstr>
      <vt:lpstr>Evaluation of the stability of the mocap (Future work) </vt:lpstr>
      <vt:lpstr>summary</vt:lpstr>
      <vt:lpstr>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317</cp:revision>
  <dcterms:created xsi:type="dcterms:W3CDTF">2020-10-28T10:03:11Z</dcterms:created>
  <dcterms:modified xsi:type="dcterms:W3CDTF">2020-11-28T12:19:59Z</dcterms:modified>
</cp:coreProperties>
</file>